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1"/>
    <p:sldId id="257" r:id="rId52"/>
    <p:sldId id="258" r:id="rId53"/>
    <p:sldId id="259" r:id="rId54"/>
    <p:sldId id="260" r:id="rId55"/>
    <p:sldId id="261" r:id="rId56"/>
    <p:sldId id="262" r:id="rId57"/>
    <p:sldId id="263" r:id="rId58"/>
    <p:sldId id="264" r:id="rId59"/>
    <p:sldId id="265" r:id="rId60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rchivo Black" charset="1" panose="020B0A03020202020B04"/>
      <p:regular r:id="rId14"/>
    </p:embeddedFont>
    <p:embeddedFont>
      <p:font typeface="Helveticish" charset="1" panose="020B0604020202020204"/>
      <p:regular r:id="rId15"/>
    </p:embeddedFont>
    <p:embeddedFont>
      <p:font typeface="Helveticish Bold" charset="1" panose="020B0704020202020204"/>
      <p:regular r:id="rId16"/>
    </p:embeddedFont>
    <p:embeddedFont>
      <p:font typeface="Helveticish Italics" charset="1" panose="020B0604020202090204"/>
      <p:regular r:id="rId17"/>
    </p:embeddedFont>
    <p:embeddedFont>
      <p:font typeface="Helveticish Bold Italics" charset="1" panose="020B0704020202090204"/>
      <p:regular r:id="rId18"/>
    </p:embeddedFont>
    <p:embeddedFont>
      <p:font typeface="Montserrat Light" charset="1" panose="00000400000000000000"/>
      <p:regular r:id="rId19"/>
    </p:embeddedFont>
    <p:embeddedFont>
      <p:font typeface="Montserrat Light Bold" charset="1" panose="00000800000000000000"/>
      <p:regular r:id="rId20"/>
    </p:embeddedFont>
    <p:embeddedFont>
      <p:font typeface="Montserrat Light Italics" charset="1" panose="00000400000000000000"/>
      <p:regular r:id="rId21"/>
    </p:embeddedFont>
    <p:embeddedFont>
      <p:font typeface="Montserrat Light Bold Italics" charset="1" panose="00000800000000000000"/>
      <p:regular r:id="rId22"/>
    </p:embeddedFont>
    <p:embeddedFont>
      <p:font typeface="DM Sans" charset="1" panose="00000000000000000000"/>
      <p:regular r:id="rId23"/>
    </p:embeddedFont>
    <p:embeddedFont>
      <p:font typeface="DM Sans Bold" charset="1" panose="00000000000000000000"/>
      <p:regular r:id="rId24"/>
    </p:embeddedFont>
    <p:embeddedFont>
      <p:font typeface="DM Sans Italics" charset="1" panose="00000000000000000000"/>
      <p:regular r:id="rId25"/>
    </p:embeddedFont>
    <p:embeddedFont>
      <p:font typeface="DM Sans Bold Italics" charset="1" panose="00000000000000000000"/>
      <p:regular r:id="rId26"/>
    </p:embeddedFont>
    <p:embeddedFont>
      <p:font typeface="Open Sans Light" charset="1" panose="020B0306030504020204"/>
      <p:regular r:id="rId27"/>
    </p:embeddedFont>
    <p:embeddedFont>
      <p:font typeface="Open Sans Light Bold" charset="1" panose="020B0806030504020204"/>
      <p:regular r:id="rId28"/>
    </p:embeddedFont>
    <p:embeddedFont>
      <p:font typeface="Open Sans Light Italics" charset="1" panose="020B0306030504020204"/>
      <p:regular r:id="rId29"/>
    </p:embeddedFont>
    <p:embeddedFont>
      <p:font typeface="Open Sans Light Bold Italics" charset="1" panose="020B0806030504020204"/>
      <p:regular r:id="rId30"/>
    </p:embeddedFont>
    <p:embeddedFont>
      <p:font typeface="Open Sans Extra Bold" charset="1" panose="020B0906030804020204"/>
      <p:regular r:id="rId31"/>
    </p:embeddedFont>
    <p:embeddedFont>
      <p:font typeface="Open Sans Extra Bold Italics" charset="1" panose="020B0906030804020204"/>
      <p:regular r:id="rId32"/>
    </p:embeddedFont>
    <p:embeddedFont>
      <p:font typeface="Montserrat Extra-Bold" charset="1" panose="00000900000000000000"/>
      <p:regular r:id="rId33"/>
    </p:embeddedFont>
    <p:embeddedFont>
      <p:font typeface="Montserrat Extra-Bold Bold" charset="1" panose="00000A00000000000000"/>
      <p:regular r:id="rId34"/>
    </p:embeddedFont>
    <p:embeddedFont>
      <p:font typeface="Montserrat Extra-Bold Italics" charset="1" panose="00000900000000000000"/>
      <p:regular r:id="rId35"/>
    </p:embeddedFont>
    <p:embeddedFont>
      <p:font typeface="Montserrat Extra-Bold Bold Italics" charset="1" panose="00000A00000000000000"/>
      <p:regular r:id="rId36"/>
    </p:embeddedFont>
    <p:embeddedFont>
      <p:font typeface="Montserrat" charset="1" panose="00000500000000000000"/>
      <p:regular r:id="rId37"/>
    </p:embeddedFont>
    <p:embeddedFont>
      <p:font typeface="Montserrat Bold" charset="1" panose="00000600000000000000"/>
      <p:regular r:id="rId38"/>
    </p:embeddedFont>
    <p:embeddedFont>
      <p:font typeface="Montserrat Italics" charset="1" panose="00000500000000000000"/>
      <p:regular r:id="rId39"/>
    </p:embeddedFont>
    <p:embeddedFont>
      <p:font typeface="Montserrat Bold Italics" charset="1" panose="00000600000000000000"/>
      <p:regular r:id="rId40"/>
    </p:embeddedFont>
    <p:embeddedFont>
      <p:font typeface="Open Sauce" charset="1" panose="00000500000000000000"/>
      <p:regular r:id="rId41"/>
    </p:embeddedFont>
    <p:embeddedFont>
      <p:font typeface="Open Sauce Bold" charset="1" panose="00000800000000000000"/>
      <p:regular r:id="rId42"/>
    </p:embeddedFont>
    <p:embeddedFont>
      <p:font typeface="Open Sauce Italics" charset="1" panose="00000500000000000000"/>
      <p:regular r:id="rId43"/>
    </p:embeddedFont>
    <p:embeddedFont>
      <p:font typeface="Open Sauce Bold Italics" charset="1" panose="00000800000000000000"/>
      <p:regular r:id="rId44"/>
    </p:embeddedFont>
    <p:embeddedFont>
      <p:font typeface="Codec Pro ExtraBold" charset="1" panose="00000700000000000000"/>
      <p:regular r:id="rId45"/>
    </p:embeddedFont>
    <p:embeddedFont>
      <p:font typeface="Codec Pro ExtraBold Bold" charset="1" panose="00000900000000000000"/>
      <p:regular r:id="rId46"/>
    </p:embeddedFont>
    <p:embeddedFont>
      <p:font typeface="Blacker Sans Text" charset="1" panose="00000500000000000000"/>
      <p:regular r:id="rId47"/>
    </p:embeddedFont>
    <p:embeddedFont>
      <p:font typeface="Blacker Sans Text Bold" charset="1" panose="00000700000000000000"/>
      <p:regular r:id="rId48"/>
    </p:embeddedFont>
    <p:embeddedFont>
      <p:font typeface="Blacker Sans Text Italics" charset="1" panose="00000500000000000000"/>
      <p:regular r:id="rId49"/>
    </p:embeddedFont>
    <p:embeddedFont>
      <p:font typeface="Blacker Sans Text Bold Italics" charset="1" panose="000007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slides/slide1.xml" Type="http://schemas.openxmlformats.org/officeDocument/2006/relationships/slide"/><Relationship Id="rId52" Target="slides/slide2.xml" Type="http://schemas.openxmlformats.org/officeDocument/2006/relationships/slide"/><Relationship Id="rId53" Target="slides/slide3.xml" Type="http://schemas.openxmlformats.org/officeDocument/2006/relationships/slide"/><Relationship Id="rId54" Target="slides/slide4.xml" Type="http://schemas.openxmlformats.org/officeDocument/2006/relationships/slide"/><Relationship Id="rId55" Target="slides/slide5.xml" Type="http://schemas.openxmlformats.org/officeDocument/2006/relationships/slide"/><Relationship Id="rId56" Target="slides/slide6.xml" Type="http://schemas.openxmlformats.org/officeDocument/2006/relationships/slide"/><Relationship Id="rId57" Target="slides/slide7.xml" Type="http://schemas.openxmlformats.org/officeDocument/2006/relationships/slide"/><Relationship Id="rId58" Target="slides/slide8.xml" Type="http://schemas.openxmlformats.org/officeDocument/2006/relationships/slide"/><Relationship Id="rId59" Target="slides/slide9.xml" Type="http://schemas.openxmlformats.org/officeDocument/2006/relationships/slide"/><Relationship Id="rId6" Target="fonts/font6.fntdata" Type="http://schemas.openxmlformats.org/officeDocument/2006/relationships/font"/><Relationship Id="rId60" Target="slides/slide10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Relationship Id="rId7" Target="../media/image11.jpeg" Type="http://schemas.openxmlformats.org/officeDocument/2006/relationships/image"/><Relationship Id="rId8" Target="../media/image12.jpe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 flipH="tru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2865749"/>
            <a:ext cx="154547" cy="5301083"/>
            <a:chOff x="0" y="0"/>
            <a:chExt cx="32097" cy="11009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97" cy="1100948"/>
            </a:xfrm>
            <a:custGeom>
              <a:avLst/>
              <a:gdLst/>
              <a:ahLst/>
              <a:cxnLst/>
              <a:rect r="r" b="b" t="t" l="l"/>
              <a:pathLst>
                <a:path h="1100948" w="32097">
                  <a:moveTo>
                    <a:pt x="0" y="0"/>
                  </a:moveTo>
                  <a:lnTo>
                    <a:pt x="32097" y="0"/>
                  </a:lnTo>
                  <a:lnTo>
                    <a:pt x="32097" y="1100948"/>
                  </a:lnTo>
                  <a:lnTo>
                    <a:pt x="0" y="11009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59881" y="6907995"/>
            <a:ext cx="10870767" cy="830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5"/>
              </a:lnSpc>
            </a:pPr>
            <a:r>
              <a:rPr lang="en-US" sz="2425" spc="121">
                <a:solidFill>
                  <a:srgbClr val="FFFFFF"/>
                </a:solidFill>
                <a:latin typeface="Montserrat Light"/>
              </a:rPr>
              <a:t>The Hotel is principally operating a 4-star city hotel in the heart of Kuala Lumpur city.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9881" y="4936320"/>
            <a:ext cx="12342482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Codec Pro ExtraBold"/>
              </a:rPr>
              <a:t>AUDIT REPORT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9881" y="3113252"/>
            <a:ext cx="14471861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Codec Pro ExtraBold"/>
              </a:rPr>
              <a:t>ST CITY HOTEL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390906" y="6134546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219488" y="-4493967"/>
            <a:ext cx="8438976" cy="7475193"/>
          </a:xfrm>
          <a:custGeom>
            <a:avLst/>
            <a:gdLst/>
            <a:ahLst/>
            <a:cxnLst/>
            <a:rect r="r" b="b" t="t" l="l"/>
            <a:pathLst>
              <a:path h="7475193" w="8438976">
                <a:moveTo>
                  <a:pt x="0" y="0"/>
                </a:moveTo>
                <a:lnTo>
                  <a:pt x="8438976" y="0"/>
                </a:lnTo>
                <a:lnTo>
                  <a:pt x="8438976" y="7475193"/>
                </a:lnTo>
                <a:lnTo>
                  <a:pt x="0" y="7475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490420" y="894269"/>
            <a:ext cx="5768880" cy="189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67"/>
              </a:lnSpc>
            </a:pPr>
            <a:r>
              <a:rPr lang="en-US" sz="1367" spc="273">
                <a:solidFill>
                  <a:srgbClr val="FFFFFF"/>
                </a:solidFill>
                <a:latin typeface="Blacker Sans Text"/>
              </a:rPr>
              <a:t>YOUNG WATER ANDERSON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59881" y="2018893"/>
            <a:ext cx="169306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rchivo Black"/>
              </a:rPr>
              <a:t>TEAM 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43701" y="-4427318"/>
            <a:ext cx="11239421" cy="9955810"/>
          </a:xfrm>
          <a:custGeom>
            <a:avLst/>
            <a:gdLst/>
            <a:ahLst/>
            <a:cxnLst/>
            <a:rect r="r" b="b" t="t" l="l"/>
            <a:pathLst>
              <a:path h="9955810" w="11239421">
                <a:moveTo>
                  <a:pt x="0" y="0"/>
                </a:moveTo>
                <a:lnTo>
                  <a:pt x="11239421" y="0"/>
                </a:lnTo>
                <a:lnTo>
                  <a:pt x="11239421" y="9955810"/>
                </a:lnTo>
                <a:lnTo>
                  <a:pt x="0" y="995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95720" y="1506654"/>
            <a:ext cx="12534040" cy="1388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8"/>
              </a:lnSpc>
            </a:pPr>
            <a:r>
              <a:rPr lang="en-US" sz="4800">
                <a:solidFill>
                  <a:srgbClr val="000000"/>
                </a:solidFill>
                <a:latin typeface="Helveticish Bold"/>
              </a:rPr>
              <a:t>REPORT ON THE AUDIT OF THE FINANCIAL STATEMENTS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648700"/>
            <a:ext cx="4300203" cy="832269"/>
            <a:chOff x="0" y="0"/>
            <a:chExt cx="979249" cy="1895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9249" cy="189525"/>
            </a:xfrm>
            <a:custGeom>
              <a:avLst/>
              <a:gdLst/>
              <a:ahLst/>
              <a:cxnLst/>
              <a:rect r="r" b="b" t="t" l="l"/>
              <a:pathLst>
                <a:path h="189525" w="979249">
                  <a:moveTo>
                    <a:pt x="0" y="0"/>
                  </a:moveTo>
                  <a:lnTo>
                    <a:pt x="979249" y="0"/>
                  </a:lnTo>
                  <a:lnTo>
                    <a:pt x="979249" y="189525"/>
                  </a:lnTo>
                  <a:lnTo>
                    <a:pt x="0" y="1895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9"/>
                </a:lnSpc>
              </a:pPr>
              <a:r>
                <a:rPr lang="en-US" sz="2699">
                  <a:solidFill>
                    <a:srgbClr val="FFFFFF"/>
                  </a:solidFill>
                  <a:latin typeface="Montserrat Light Bold"/>
                </a:rPr>
                <a:t>Opinion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666033"/>
            <a:ext cx="14835978" cy="54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07"/>
              </a:lnSpc>
            </a:pPr>
            <a:r>
              <a:rPr lang="en-US" sz="3077">
                <a:solidFill>
                  <a:srgbClr val="100F0D"/>
                </a:solidFill>
                <a:latin typeface="Montserrat Light"/>
              </a:rPr>
              <a:t>The Financial Statement as at 31 December 2022 gives a </a:t>
            </a:r>
            <a:r>
              <a:rPr lang="en-US" sz="3077">
                <a:solidFill>
                  <a:srgbClr val="100F0D"/>
                </a:solidFill>
                <a:latin typeface="Montserrat Light Bold"/>
              </a:rPr>
              <a:t>true and fair</a:t>
            </a:r>
            <a:r>
              <a:rPr lang="en-US" sz="3077">
                <a:solidFill>
                  <a:srgbClr val="100F0D"/>
                </a:solidFill>
                <a:latin typeface="Montserrat Light"/>
              </a:rPr>
              <a:t> view.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6275293"/>
            <a:ext cx="4300203" cy="786112"/>
            <a:chOff x="0" y="0"/>
            <a:chExt cx="979249" cy="1790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9249" cy="179015"/>
            </a:xfrm>
            <a:custGeom>
              <a:avLst/>
              <a:gdLst/>
              <a:ahLst/>
              <a:cxnLst/>
              <a:rect r="r" b="b" t="t" l="l"/>
              <a:pathLst>
                <a:path h="179015" w="979249">
                  <a:moveTo>
                    <a:pt x="0" y="0"/>
                  </a:moveTo>
                  <a:lnTo>
                    <a:pt x="979249" y="0"/>
                  </a:lnTo>
                  <a:lnTo>
                    <a:pt x="979249" y="179015"/>
                  </a:lnTo>
                  <a:lnTo>
                    <a:pt x="0" y="17901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9"/>
                </a:lnSpc>
              </a:pPr>
              <a:r>
                <a:rPr lang="en-US" sz="2699">
                  <a:solidFill>
                    <a:srgbClr val="FFFFFF"/>
                  </a:solidFill>
                  <a:latin typeface="Montserrat Light Bold"/>
                </a:rPr>
                <a:t>Basis for Opinion 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7409816"/>
            <a:ext cx="13543540" cy="1008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27"/>
              </a:lnSpc>
            </a:pPr>
            <a:r>
              <a:rPr lang="en-US" sz="2877">
                <a:solidFill>
                  <a:srgbClr val="100F0D"/>
                </a:solidFill>
                <a:latin typeface="Montserrat Light"/>
              </a:rPr>
              <a:t>We believe that the audit evidence obtained is </a:t>
            </a:r>
            <a:r>
              <a:rPr lang="en-US" sz="2877">
                <a:solidFill>
                  <a:srgbClr val="100F0D"/>
                </a:solidFill>
                <a:latin typeface="Montserrat Light Bold"/>
              </a:rPr>
              <a:t>sufficient and appropriate</a:t>
            </a:r>
            <a:r>
              <a:rPr lang="en-US" sz="2877">
                <a:solidFill>
                  <a:srgbClr val="100F0D"/>
                </a:solidFill>
                <a:latin typeface="Montserrat Light"/>
              </a:rPr>
              <a:t> to provide a basis for our opinion.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156640" y="6275293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490420" y="1047750"/>
            <a:ext cx="5768880" cy="189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67"/>
              </a:lnSpc>
            </a:pPr>
            <a:r>
              <a:rPr lang="en-US" sz="1367" spc="273">
                <a:solidFill>
                  <a:srgbClr val="737373"/>
                </a:solidFill>
                <a:latin typeface="Blacker Sans Text"/>
              </a:rPr>
              <a:t>YOUNG WATER ANDERSON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4444" y="1848549"/>
            <a:ext cx="2691658" cy="3693839"/>
            <a:chOff x="0" y="0"/>
            <a:chExt cx="3588877" cy="4925119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3588877" cy="3454326"/>
              <a:chOff x="30480" y="591820"/>
              <a:chExt cx="12736830" cy="1225931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30480" y="591820"/>
                <a:ext cx="12736830" cy="12259310"/>
              </a:xfrm>
              <a:custGeom>
                <a:avLst/>
                <a:gdLst/>
                <a:ahLst/>
                <a:cxnLst/>
                <a:rect r="r" b="b" t="t" l="l"/>
                <a:pathLst>
                  <a:path h="12259310" w="12736830">
                    <a:moveTo>
                      <a:pt x="11925300" y="4271010"/>
                    </a:moveTo>
                    <a:cubicBezTo>
                      <a:pt x="10819131" y="2120900"/>
                      <a:pt x="8590281" y="544830"/>
                      <a:pt x="6215380" y="297180"/>
                    </a:cubicBezTo>
                    <a:cubicBezTo>
                      <a:pt x="4277360" y="0"/>
                      <a:pt x="3002280" y="913130"/>
                      <a:pt x="1960880" y="2170430"/>
                    </a:cubicBezTo>
                    <a:cubicBezTo>
                      <a:pt x="919480" y="3427730"/>
                      <a:pt x="365760" y="5030470"/>
                      <a:pt x="142240" y="6647180"/>
                    </a:cubicBezTo>
                    <a:cubicBezTo>
                      <a:pt x="24130" y="7500620"/>
                      <a:pt x="0" y="8406130"/>
                      <a:pt x="361950" y="9188450"/>
                    </a:cubicBezTo>
                    <a:cubicBezTo>
                      <a:pt x="820420" y="10180319"/>
                      <a:pt x="1822450" y="10811510"/>
                      <a:pt x="2842260" y="11203940"/>
                    </a:cubicBezTo>
                    <a:cubicBezTo>
                      <a:pt x="5585460" y="12259310"/>
                      <a:pt x="8953500" y="11850370"/>
                      <a:pt x="11088370" y="9828530"/>
                    </a:cubicBezTo>
                    <a:cubicBezTo>
                      <a:pt x="11756390" y="9196070"/>
                      <a:pt x="12303760" y="8403590"/>
                      <a:pt x="12499340" y="7504430"/>
                    </a:cubicBezTo>
                    <a:cubicBezTo>
                      <a:pt x="12736830" y="6413500"/>
                      <a:pt x="12435840" y="5264150"/>
                      <a:pt x="11925300" y="427101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350" t="-5600" r="243" b="-26638"/>
                </a:stretch>
              </a:blipFill>
              <a:ln w="9525">
                <a:solidFill>
                  <a:srgbClr val="000000"/>
                </a:solidFill>
              </a:ln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229533" y="3786178"/>
              <a:ext cx="3129811" cy="416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1"/>
                </a:lnSpc>
              </a:pPr>
              <a:r>
                <a:rPr lang="en-US" sz="2100">
                  <a:solidFill>
                    <a:srgbClr val="000000"/>
                  </a:solidFill>
                  <a:latin typeface="Helveticish Bold"/>
                </a:rPr>
                <a:t>Yasmin Zuraisyah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91165" y="4561648"/>
              <a:ext cx="2864029" cy="363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65"/>
                </a:lnSpc>
              </a:pPr>
              <a:r>
                <a:rPr lang="en-US" sz="1546" spc="92">
                  <a:solidFill>
                    <a:srgbClr val="000000"/>
                  </a:solidFill>
                  <a:latin typeface="Montserrat"/>
                </a:rPr>
                <a:t>Assistant Leader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831527" y="1832229"/>
            <a:ext cx="2691658" cy="3713281"/>
            <a:chOff x="0" y="0"/>
            <a:chExt cx="3588877" cy="4951041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3588877" cy="3454326"/>
              <a:chOff x="30480" y="591820"/>
              <a:chExt cx="12736830" cy="122593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30480" y="591820"/>
                <a:ext cx="12736830" cy="12259310"/>
              </a:xfrm>
              <a:custGeom>
                <a:avLst/>
                <a:gdLst/>
                <a:ahLst/>
                <a:cxnLst/>
                <a:rect r="r" b="b" t="t" l="l"/>
                <a:pathLst>
                  <a:path h="12259310" w="12736830">
                    <a:moveTo>
                      <a:pt x="11925300" y="4271010"/>
                    </a:moveTo>
                    <a:cubicBezTo>
                      <a:pt x="10819131" y="2120900"/>
                      <a:pt x="8590281" y="544830"/>
                      <a:pt x="6215380" y="297180"/>
                    </a:cubicBezTo>
                    <a:cubicBezTo>
                      <a:pt x="4277360" y="0"/>
                      <a:pt x="3002280" y="913130"/>
                      <a:pt x="1960880" y="2170430"/>
                    </a:cubicBezTo>
                    <a:cubicBezTo>
                      <a:pt x="919480" y="3427730"/>
                      <a:pt x="365760" y="5030470"/>
                      <a:pt x="142240" y="6647180"/>
                    </a:cubicBezTo>
                    <a:cubicBezTo>
                      <a:pt x="24130" y="7500620"/>
                      <a:pt x="0" y="8406130"/>
                      <a:pt x="361950" y="9188450"/>
                    </a:cubicBezTo>
                    <a:cubicBezTo>
                      <a:pt x="820420" y="10180319"/>
                      <a:pt x="1822450" y="10811510"/>
                      <a:pt x="2842260" y="11203940"/>
                    </a:cubicBezTo>
                    <a:cubicBezTo>
                      <a:pt x="5585460" y="12259310"/>
                      <a:pt x="8953500" y="11850370"/>
                      <a:pt x="11088370" y="9828530"/>
                    </a:cubicBezTo>
                    <a:cubicBezTo>
                      <a:pt x="11756390" y="9196070"/>
                      <a:pt x="12303760" y="8403590"/>
                      <a:pt x="12499340" y="7504430"/>
                    </a:cubicBezTo>
                    <a:cubicBezTo>
                      <a:pt x="12736830" y="6413500"/>
                      <a:pt x="12435840" y="5264150"/>
                      <a:pt x="11925300" y="427101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43" t="-16727" r="243" b="-28065"/>
                </a:stretch>
              </a:blipFill>
              <a:ln w="9525">
                <a:solidFill>
                  <a:srgbClr val="000000"/>
                </a:solidFill>
              </a:ln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229533" y="3776653"/>
              <a:ext cx="3129811" cy="4516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2"/>
                </a:lnSpc>
              </a:pPr>
              <a:r>
                <a:rPr lang="en-US" sz="2254">
                  <a:solidFill>
                    <a:srgbClr val="000000"/>
                  </a:solidFill>
                  <a:latin typeface="Helveticish Bold"/>
                </a:rPr>
                <a:t>Ming Yu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91165" y="4587571"/>
              <a:ext cx="3006548" cy="363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65"/>
                </a:lnSpc>
              </a:pPr>
              <a:r>
                <a:rPr lang="en-US" sz="1546" spc="92">
                  <a:solidFill>
                    <a:srgbClr val="000000"/>
                  </a:solidFill>
                  <a:latin typeface="Montserrat"/>
                </a:rPr>
                <a:t>Team Member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018610" y="1848549"/>
            <a:ext cx="2691658" cy="3713281"/>
            <a:chOff x="0" y="0"/>
            <a:chExt cx="3588877" cy="4951041"/>
          </a:xfrm>
        </p:grpSpPr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0" y="0"/>
              <a:ext cx="3588877" cy="3454326"/>
              <a:chOff x="30480" y="591820"/>
              <a:chExt cx="12736830" cy="122593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30480" y="591820"/>
                <a:ext cx="12736830" cy="12259310"/>
              </a:xfrm>
              <a:custGeom>
                <a:avLst/>
                <a:gdLst/>
                <a:ahLst/>
                <a:cxnLst/>
                <a:rect r="r" b="b" t="t" l="l"/>
                <a:pathLst>
                  <a:path h="12259310" w="12736830">
                    <a:moveTo>
                      <a:pt x="11925300" y="4271010"/>
                    </a:moveTo>
                    <a:cubicBezTo>
                      <a:pt x="10819131" y="2120900"/>
                      <a:pt x="8590281" y="544830"/>
                      <a:pt x="6215380" y="297180"/>
                    </a:cubicBezTo>
                    <a:cubicBezTo>
                      <a:pt x="4277360" y="0"/>
                      <a:pt x="3002280" y="913130"/>
                      <a:pt x="1960880" y="2170430"/>
                    </a:cubicBezTo>
                    <a:cubicBezTo>
                      <a:pt x="919480" y="3427730"/>
                      <a:pt x="365760" y="5030470"/>
                      <a:pt x="142240" y="6647180"/>
                    </a:cubicBezTo>
                    <a:cubicBezTo>
                      <a:pt x="24130" y="7500620"/>
                      <a:pt x="0" y="8406130"/>
                      <a:pt x="361950" y="9188450"/>
                    </a:cubicBezTo>
                    <a:cubicBezTo>
                      <a:pt x="820420" y="10180319"/>
                      <a:pt x="1822450" y="10811510"/>
                      <a:pt x="2842260" y="11203940"/>
                    </a:cubicBezTo>
                    <a:cubicBezTo>
                      <a:pt x="5585460" y="12259310"/>
                      <a:pt x="8953500" y="11850370"/>
                      <a:pt x="11088370" y="9828530"/>
                    </a:cubicBezTo>
                    <a:cubicBezTo>
                      <a:pt x="11756390" y="9196070"/>
                      <a:pt x="12303760" y="8403590"/>
                      <a:pt x="12499340" y="7504430"/>
                    </a:cubicBezTo>
                    <a:cubicBezTo>
                      <a:pt x="12736830" y="6413500"/>
                      <a:pt x="12435840" y="5264150"/>
                      <a:pt x="11925300" y="427101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43" t="-19605" r="243" b="-9337"/>
                </a:stretch>
              </a:blipFill>
              <a:ln w="9525">
                <a:solidFill>
                  <a:srgbClr val="000000"/>
                </a:solidFill>
              </a:ln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229533" y="3776653"/>
              <a:ext cx="3129811" cy="4516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2"/>
                </a:lnSpc>
              </a:pPr>
              <a:r>
                <a:rPr lang="en-US" sz="2254">
                  <a:solidFill>
                    <a:srgbClr val="000000"/>
                  </a:solidFill>
                  <a:latin typeface="Helveticish Bold"/>
                </a:rPr>
                <a:t>Arif Shamim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91165" y="4587571"/>
              <a:ext cx="2864029" cy="363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65"/>
                </a:lnSpc>
              </a:pPr>
              <a:r>
                <a:rPr lang="en-US" sz="1546" spc="92">
                  <a:solidFill>
                    <a:srgbClr val="000000"/>
                  </a:solidFill>
                  <a:latin typeface="Montserrat"/>
                </a:rPr>
                <a:t>Team Member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770774" y="5143500"/>
            <a:ext cx="2691658" cy="3713281"/>
            <a:chOff x="0" y="0"/>
            <a:chExt cx="3588877" cy="4951041"/>
          </a:xfrm>
        </p:grpSpPr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0" y="0"/>
              <a:ext cx="3588877" cy="3454326"/>
              <a:chOff x="30480" y="591820"/>
              <a:chExt cx="12736830" cy="1225931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30480" y="591820"/>
                <a:ext cx="12736830" cy="12259310"/>
              </a:xfrm>
              <a:custGeom>
                <a:avLst/>
                <a:gdLst/>
                <a:ahLst/>
                <a:cxnLst/>
                <a:rect r="r" b="b" t="t" l="l"/>
                <a:pathLst>
                  <a:path h="12259310" w="12736830">
                    <a:moveTo>
                      <a:pt x="11925300" y="4271010"/>
                    </a:moveTo>
                    <a:cubicBezTo>
                      <a:pt x="10819131" y="2120900"/>
                      <a:pt x="8590281" y="544830"/>
                      <a:pt x="6215380" y="297180"/>
                    </a:cubicBezTo>
                    <a:cubicBezTo>
                      <a:pt x="4277360" y="0"/>
                      <a:pt x="3002280" y="913130"/>
                      <a:pt x="1960880" y="2170430"/>
                    </a:cubicBezTo>
                    <a:cubicBezTo>
                      <a:pt x="919480" y="3427730"/>
                      <a:pt x="365760" y="5030470"/>
                      <a:pt x="142240" y="6647180"/>
                    </a:cubicBezTo>
                    <a:cubicBezTo>
                      <a:pt x="24130" y="7500620"/>
                      <a:pt x="0" y="8406130"/>
                      <a:pt x="361950" y="9188450"/>
                    </a:cubicBezTo>
                    <a:cubicBezTo>
                      <a:pt x="820420" y="10180319"/>
                      <a:pt x="1822450" y="10811510"/>
                      <a:pt x="2842260" y="11203940"/>
                    </a:cubicBezTo>
                    <a:cubicBezTo>
                      <a:pt x="5585460" y="12259310"/>
                      <a:pt x="8953500" y="11850370"/>
                      <a:pt x="11088370" y="9828530"/>
                    </a:cubicBezTo>
                    <a:cubicBezTo>
                      <a:pt x="11756390" y="9196070"/>
                      <a:pt x="12303760" y="8403590"/>
                      <a:pt x="12499340" y="7504430"/>
                    </a:cubicBezTo>
                    <a:cubicBezTo>
                      <a:pt x="12736830" y="6413500"/>
                      <a:pt x="12435840" y="5264150"/>
                      <a:pt x="11925300" y="427101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43" t="-18436" r="243" b="-35666"/>
                </a:stretch>
              </a:blipFill>
              <a:ln w="9525">
                <a:solidFill>
                  <a:srgbClr val="000000"/>
                </a:solidFill>
              </a:ln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229533" y="3776653"/>
              <a:ext cx="3129811" cy="4516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2"/>
                </a:lnSpc>
              </a:pPr>
              <a:r>
                <a:rPr lang="en-US" sz="2254">
                  <a:solidFill>
                    <a:srgbClr val="000000"/>
                  </a:solidFill>
                  <a:latin typeface="Helveticish Bold"/>
                </a:rPr>
                <a:t>Pham Anh Thu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91165" y="4587571"/>
              <a:ext cx="2864029" cy="363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65"/>
                </a:lnSpc>
              </a:pPr>
              <a:r>
                <a:rPr lang="en-US" sz="1546" spc="92">
                  <a:solidFill>
                    <a:srgbClr val="000000"/>
                  </a:solidFill>
                  <a:latin typeface="Montserrat"/>
                </a:rPr>
                <a:t>Team Member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963817" y="5143500"/>
            <a:ext cx="2691658" cy="3713281"/>
            <a:chOff x="0" y="0"/>
            <a:chExt cx="3588877" cy="4951041"/>
          </a:xfrm>
        </p:grpSpPr>
        <p:grpSp>
          <p:nvGrpSpPr>
            <p:cNvPr name="Group 23" id="23"/>
            <p:cNvGrpSpPr>
              <a:grpSpLocks noChangeAspect="true"/>
            </p:cNvGrpSpPr>
            <p:nvPr/>
          </p:nvGrpSpPr>
          <p:grpSpPr>
            <a:xfrm rot="0">
              <a:off x="0" y="0"/>
              <a:ext cx="3588877" cy="3454326"/>
              <a:chOff x="30480" y="591820"/>
              <a:chExt cx="12736830" cy="1225931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30480" y="591820"/>
                <a:ext cx="12736830" cy="12259310"/>
              </a:xfrm>
              <a:custGeom>
                <a:avLst/>
                <a:gdLst/>
                <a:ahLst/>
                <a:cxnLst/>
                <a:rect r="r" b="b" t="t" l="l"/>
                <a:pathLst>
                  <a:path h="12259310" w="12736830">
                    <a:moveTo>
                      <a:pt x="11925300" y="4271010"/>
                    </a:moveTo>
                    <a:cubicBezTo>
                      <a:pt x="10819131" y="2120900"/>
                      <a:pt x="8590281" y="544830"/>
                      <a:pt x="6215380" y="297180"/>
                    </a:cubicBezTo>
                    <a:cubicBezTo>
                      <a:pt x="4277360" y="0"/>
                      <a:pt x="3002280" y="913130"/>
                      <a:pt x="1960880" y="2170430"/>
                    </a:cubicBezTo>
                    <a:cubicBezTo>
                      <a:pt x="919480" y="3427730"/>
                      <a:pt x="365760" y="5030470"/>
                      <a:pt x="142240" y="6647180"/>
                    </a:cubicBezTo>
                    <a:cubicBezTo>
                      <a:pt x="24130" y="7500620"/>
                      <a:pt x="0" y="8406130"/>
                      <a:pt x="361950" y="9188450"/>
                    </a:cubicBezTo>
                    <a:cubicBezTo>
                      <a:pt x="820420" y="10180319"/>
                      <a:pt x="1822450" y="10811510"/>
                      <a:pt x="2842260" y="11203940"/>
                    </a:cubicBezTo>
                    <a:cubicBezTo>
                      <a:pt x="5585460" y="12259310"/>
                      <a:pt x="8953500" y="11850370"/>
                      <a:pt x="11088370" y="9828530"/>
                    </a:cubicBezTo>
                    <a:cubicBezTo>
                      <a:pt x="11756390" y="9196070"/>
                      <a:pt x="12303760" y="8403590"/>
                      <a:pt x="12499340" y="7504430"/>
                    </a:cubicBezTo>
                    <a:cubicBezTo>
                      <a:pt x="12736830" y="6413500"/>
                      <a:pt x="12435840" y="5264150"/>
                      <a:pt x="11925300" y="427101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43" t="-5134" r="243" b="-47801"/>
                </a:stretch>
              </a:blipFill>
              <a:ln w="9525">
                <a:solidFill>
                  <a:srgbClr val="000000"/>
                </a:solidFill>
              </a:ln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229533" y="3776653"/>
              <a:ext cx="3129811" cy="4516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2"/>
                </a:lnSpc>
              </a:pPr>
              <a:r>
                <a:rPr lang="en-US" sz="2254">
                  <a:solidFill>
                    <a:srgbClr val="000000"/>
                  </a:solidFill>
                  <a:latin typeface="Helveticish Bold"/>
                </a:rPr>
                <a:t>Yong Sheng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91165" y="4587571"/>
              <a:ext cx="3006548" cy="363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65"/>
                </a:lnSpc>
              </a:pPr>
              <a:r>
                <a:rPr lang="en-US" sz="1546" spc="92">
                  <a:solidFill>
                    <a:srgbClr val="000000"/>
                  </a:solidFill>
                  <a:latin typeface="Montserrat"/>
                </a:rPr>
                <a:t>Team Member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156860" y="5143500"/>
            <a:ext cx="2691658" cy="3713281"/>
            <a:chOff x="0" y="0"/>
            <a:chExt cx="3588877" cy="4951041"/>
          </a:xfrm>
        </p:grpSpPr>
        <p:grpSp>
          <p:nvGrpSpPr>
            <p:cNvPr name="Group 28" id="28"/>
            <p:cNvGrpSpPr>
              <a:grpSpLocks noChangeAspect="true"/>
            </p:cNvGrpSpPr>
            <p:nvPr/>
          </p:nvGrpSpPr>
          <p:grpSpPr>
            <a:xfrm rot="0">
              <a:off x="0" y="0"/>
              <a:ext cx="3588877" cy="3454326"/>
              <a:chOff x="30480" y="591820"/>
              <a:chExt cx="12736830" cy="1225931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30480" y="591820"/>
                <a:ext cx="12736830" cy="12259310"/>
              </a:xfrm>
              <a:custGeom>
                <a:avLst/>
                <a:gdLst/>
                <a:ahLst/>
                <a:cxnLst/>
                <a:rect r="r" b="b" t="t" l="l"/>
                <a:pathLst>
                  <a:path h="12259310" w="12736830">
                    <a:moveTo>
                      <a:pt x="11925300" y="4271010"/>
                    </a:moveTo>
                    <a:cubicBezTo>
                      <a:pt x="10819131" y="2120900"/>
                      <a:pt x="8590281" y="544830"/>
                      <a:pt x="6215380" y="297180"/>
                    </a:cubicBezTo>
                    <a:cubicBezTo>
                      <a:pt x="4277360" y="0"/>
                      <a:pt x="3002280" y="913130"/>
                      <a:pt x="1960880" y="2170430"/>
                    </a:cubicBezTo>
                    <a:cubicBezTo>
                      <a:pt x="919480" y="3427730"/>
                      <a:pt x="365760" y="5030470"/>
                      <a:pt x="142240" y="6647180"/>
                    </a:cubicBezTo>
                    <a:cubicBezTo>
                      <a:pt x="24130" y="7500620"/>
                      <a:pt x="0" y="8406130"/>
                      <a:pt x="361950" y="9188450"/>
                    </a:cubicBezTo>
                    <a:cubicBezTo>
                      <a:pt x="820420" y="10180319"/>
                      <a:pt x="1822450" y="10811510"/>
                      <a:pt x="2842260" y="11203940"/>
                    </a:cubicBezTo>
                    <a:cubicBezTo>
                      <a:pt x="5585460" y="12259310"/>
                      <a:pt x="8953500" y="11850370"/>
                      <a:pt x="11088370" y="9828530"/>
                    </a:cubicBezTo>
                    <a:cubicBezTo>
                      <a:pt x="11756390" y="9196070"/>
                      <a:pt x="12303760" y="8403590"/>
                      <a:pt x="12499340" y="7504430"/>
                    </a:cubicBezTo>
                    <a:cubicBezTo>
                      <a:pt x="12736830" y="6413500"/>
                      <a:pt x="12435840" y="5264150"/>
                      <a:pt x="11925300" y="427101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4094" t="-44976" r="-5383" b="-33423"/>
                </a:stretch>
              </a:blipFill>
              <a:ln w="9525">
                <a:solidFill>
                  <a:srgbClr val="000000"/>
                </a:solidFill>
              </a:ln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229533" y="3776653"/>
              <a:ext cx="3129811" cy="4516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2"/>
                </a:lnSpc>
              </a:pPr>
              <a:r>
                <a:rPr lang="en-US" sz="2254">
                  <a:solidFill>
                    <a:srgbClr val="000000"/>
                  </a:solidFill>
                  <a:latin typeface="Helveticish Bold"/>
                </a:rPr>
                <a:t>Nur Balqis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291165" y="4587571"/>
              <a:ext cx="2864029" cy="363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65"/>
                </a:lnSpc>
              </a:pPr>
              <a:r>
                <a:rPr lang="en-US" sz="1546" spc="92">
                  <a:solidFill>
                    <a:srgbClr val="000000"/>
                  </a:solidFill>
                  <a:latin typeface="Montserrat"/>
                </a:rPr>
                <a:t>Team Member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5400000">
            <a:off x="9104706" y="86088"/>
            <a:ext cx="647922" cy="20242233"/>
            <a:chOff x="0" y="0"/>
            <a:chExt cx="170646" cy="533128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70646" cy="5331288"/>
            </a:xfrm>
            <a:custGeom>
              <a:avLst/>
              <a:gdLst/>
              <a:ahLst/>
              <a:cxnLst/>
              <a:rect r="r" b="b" t="t" l="l"/>
              <a:pathLst>
                <a:path h="5331288" w="170646">
                  <a:moveTo>
                    <a:pt x="0" y="0"/>
                  </a:moveTo>
                  <a:lnTo>
                    <a:pt x="170646" y="0"/>
                  </a:lnTo>
                  <a:lnTo>
                    <a:pt x="170646" y="5331288"/>
                  </a:lnTo>
                  <a:lnTo>
                    <a:pt x="0" y="5331288"/>
                  </a:lnTo>
                  <a:close/>
                </a:path>
              </a:pathLst>
            </a:custGeom>
            <a:solidFill>
              <a:srgbClr val="D09E8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5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77731" y="5143500"/>
            <a:ext cx="2691658" cy="3713281"/>
            <a:chOff x="0" y="0"/>
            <a:chExt cx="3588877" cy="4951041"/>
          </a:xfrm>
        </p:grpSpPr>
        <p:grpSp>
          <p:nvGrpSpPr>
            <p:cNvPr name="Group 36" id="36"/>
            <p:cNvGrpSpPr>
              <a:grpSpLocks noChangeAspect="true"/>
            </p:cNvGrpSpPr>
            <p:nvPr/>
          </p:nvGrpSpPr>
          <p:grpSpPr>
            <a:xfrm rot="0">
              <a:off x="0" y="0"/>
              <a:ext cx="3588877" cy="3454326"/>
              <a:chOff x="30480" y="591820"/>
              <a:chExt cx="12736830" cy="1225931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30480" y="591820"/>
                <a:ext cx="12736830" cy="12259310"/>
              </a:xfrm>
              <a:custGeom>
                <a:avLst/>
                <a:gdLst/>
                <a:ahLst/>
                <a:cxnLst/>
                <a:rect r="r" b="b" t="t" l="l"/>
                <a:pathLst>
                  <a:path h="12259310" w="12736830">
                    <a:moveTo>
                      <a:pt x="11925300" y="4271010"/>
                    </a:moveTo>
                    <a:cubicBezTo>
                      <a:pt x="10819131" y="2120900"/>
                      <a:pt x="8590281" y="544830"/>
                      <a:pt x="6215380" y="297180"/>
                    </a:cubicBezTo>
                    <a:cubicBezTo>
                      <a:pt x="4277360" y="0"/>
                      <a:pt x="3002280" y="913130"/>
                      <a:pt x="1960880" y="2170430"/>
                    </a:cubicBezTo>
                    <a:cubicBezTo>
                      <a:pt x="919480" y="3427730"/>
                      <a:pt x="365760" y="5030470"/>
                      <a:pt x="142240" y="6647180"/>
                    </a:cubicBezTo>
                    <a:cubicBezTo>
                      <a:pt x="24130" y="7500620"/>
                      <a:pt x="0" y="8406130"/>
                      <a:pt x="361950" y="9188450"/>
                    </a:cubicBezTo>
                    <a:cubicBezTo>
                      <a:pt x="820420" y="10180319"/>
                      <a:pt x="1822450" y="10811510"/>
                      <a:pt x="2842260" y="11203940"/>
                    </a:cubicBezTo>
                    <a:cubicBezTo>
                      <a:pt x="5585460" y="12259310"/>
                      <a:pt x="8953500" y="11850370"/>
                      <a:pt x="11088370" y="9828530"/>
                    </a:cubicBezTo>
                    <a:cubicBezTo>
                      <a:pt x="11756390" y="9196070"/>
                      <a:pt x="12303760" y="8403590"/>
                      <a:pt x="12499340" y="7504430"/>
                    </a:cubicBezTo>
                    <a:cubicBezTo>
                      <a:pt x="12736830" y="6413500"/>
                      <a:pt x="12435840" y="5264150"/>
                      <a:pt x="11925300" y="427101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243" t="-23120" r="243" b="-12852"/>
                </a:stretch>
              </a:blipFill>
              <a:ln w="9525">
                <a:solidFill>
                  <a:srgbClr val="000000"/>
                </a:solidFill>
              </a:ln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229533" y="3776653"/>
              <a:ext cx="3129811" cy="4516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2"/>
                </a:lnSpc>
              </a:pPr>
              <a:r>
                <a:rPr lang="en-US" sz="2254">
                  <a:solidFill>
                    <a:srgbClr val="000000"/>
                  </a:solidFill>
                  <a:latin typeface="Helveticish Bold"/>
                </a:rPr>
                <a:t>Arman Aqeel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291165" y="4587571"/>
              <a:ext cx="3006548" cy="363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65"/>
                </a:lnSpc>
              </a:pPr>
              <a:r>
                <a:rPr lang="en-US" sz="1546" spc="92">
                  <a:solidFill>
                    <a:srgbClr val="000000"/>
                  </a:solidFill>
                  <a:latin typeface="Montserrat"/>
                </a:rPr>
                <a:t>Team Member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457361" y="1848549"/>
            <a:ext cx="2691658" cy="3713281"/>
            <a:chOff x="0" y="0"/>
            <a:chExt cx="3588877" cy="4951041"/>
          </a:xfrm>
        </p:grpSpPr>
        <p:grpSp>
          <p:nvGrpSpPr>
            <p:cNvPr name="Group 41" id="41"/>
            <p:cNvGrpSpPr>
              <a:grpSpLocks noChangeAspect="true"/>
            </p:cNvGrpSpPr>
            <p:nvPr/>
          </p:nvGrpSpPr>
          <p:grpSpPr>
            <a:xfrm rot="0">
              <a:off x="0" y="0"/>
              <a:ext cx="3588877" cy="3454326"/>
              <a:chOff x="30480" y="591820"/>
              <a:chExt cx="12736830" cy="1225931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30480" y="591820"/>
                <a:ext cx="12736830" cy="12259310"/>
              </a:xfrm>
              <a:custGeom>
                <a:avLst/>
                <a:gdLst/>
                <a:ahLst/>
                <a:cxnLst/>
                <a:rect r="r" b="b" t="t" l="l"/>
                <a:pathLst>
                  <a:path h="12259310" w="12736830">
                    <a:moveTo>
                      <a:pt x="11925300" y="4271010"/>
                    </a:moveTo>
                    <a:cubicBezTo>
                      <a:pt x="10819131" y="2120900"/>
                      <a:pt x="8590281" y="544830"/>
                      <a:pt x="6215380" y="297180"/>
                    </a:cubicBezTo>
                    <a:cubicBezTo>
                      <a:pt x="4277360" y="0"/>
                      <a:pt x="3002280" y="913130"/>
                      <a:pt x="1960880" y="2170430"/>
                    </a:cubicBezTo>
                    <a:cubicBezTo>
                      <a:pt x="919480" y="3427730"/>
                      <a:pt x="365760" y="5030470"/>
                      <a:pt x="142240" y="6647180"/>
                    </a:cubicBezTo>
                    <a:cubicBezTo>
                      <a:pt x="24130" y="7500620"/>
                      <a:pt x="0" y="8406130"/>
                      <a:pt x="361950" y="9188450"/>
                    </a:cubicBezTo>
                    <a:cubicBezTo>
                      <a:pt x="820420" y="10180319"/>
                      <a:pt x="1822450" y="10811510"/>
                      <a:pt x="2842260" y="11203940"/>
                    </a:cubicBezTo>
                    <a:cubicBezTo>
                      <a:pt x="5585460" y="12259310"/>
                      <a:pt x="8953500" y="11850370"/>
                      <a:pt x="11088370" y="9828530"/>
                    </a:cubicBezTo>
                    <a:cubicBezTo>
                      <a:pt x="11756390" y="9196070"/>
                      <a:pt x="12303760" y="8403590"/>
                      <a:pt x="12499340" y="7504430"/>
                    </a:cubicBezTo>
                    <a:cubicBezTo>
                      <a:pt x="12736830" y="6413500"/>
                      <a:pt x="12435840" y="5264150"/>
                      <a:pt x="11925300" y="427101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243" t="-12663" r="243" b="-57014"/>
                </a:stretch>
              </a:blipFill>
              <a:ln w="9525">
                <a:solidFill>
                  <a:srgbClr val="000000"/>
                </a:solidFill>
              </a:ln>
            </p:spPr>
          </p:sp>
        </p:grpSp>
        <p:sp>
          <p:nvSpPr>
            <p:cNvPr name="TextBox 43" id="43"/>
            <p:cNvSpPr txBox="true"/>
            <p:nvPr/>
          </p:nvSpPr>
          <p:spPr>
            <a:xfrm rot="0">
              <a:off x="291165" y="4587571"/>
              <a:ext cx="3006548" cy="363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65"/>
                </a:lnSpc>
              </a:pPr>
              <a:r>
                <a:rPr lang="en-US" sz="1546" spc="92">
                  <a:solidFill>
                    <a:srgbClr val="000000"/>
                  </a:solidFill>
                  <a:latin typeface="Montserrat"/>
                </a:rPr>
                <a:t>Leader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229533" y="3776653"/>
              <a:ext cx="3129811" cy="4516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2"/>
                </a:lnSpc>
              </a:pPr>
              <a:r>
                <a:rPr lang="en-US" sz="2254">
                  <a:solidFill>
                    <a:srgbClr val="000000"/>
                  </a:solidFill>
                  <a:latin typeface="Helveticish Bold"/>
                </a:rPr>
                <a:t>Danial Hariz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028700" y="1047750"/>
            <a:ext cx="3422351" cy="78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3"/>
              </a:lnSpc>
            </a:pPr>
            <a:r>
              <a:rPr lang="en-US" sz="5300">
                <a:solidFill>
                  <a:srgbClr val="000000"/>
                </a:solidFill>
                <a:latin typeface="Helveticish Bold"/>
              </a:rPr>
              <a:t>Our Team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490420" y="894269"/>
            <a:ext cx="5768880" cy="189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67"/>
              </a:lnSpc>
            </a:pPr>
            <a:r>
              <a:rPr lang="en-US" sz="1367" spc="273">
                <a:solidFill>
                  <a:srgbClr val="737373"/>
                </a:solidFill>
                <a:latin typeface="Blacker Sans Text"/>
              </a:rPr>
              <a:t>YOUNG WATER ANDERSON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401326" y="4465219"/>
            <a:ext cx="25783492" cy="9586163"/>
          </a:xfrm>
          <a:prstGeom prst="rect">
            <a:avLst/>
          </a:prstGeom>
          <a:solidFill>
            <a:srgbClr val="695853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2700000">
            <a:off x="-2972961" y="9488354"/>
            <a:ext cx="5293007" cy="2487400"/>
          </a:xfrm>
          <a:prstGeom prst="rect">
            <a:avLst/>
          </a:prstGeom>
          <a:solidFill>
            <a:srgbClr val="23150F"/>
          </a:solidFill>
        </p:spPr>
      </p:sp>
      <p:sp>
        <p:nvSpPr>
          <p:cNvPr name="AutoShape 4" id="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3150F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706899" y="4507507"/>
            <a:ext cx="4132513" cy="1419204"/>
            <a:chOff x="0" y="0"/>
            <a:chExt cx="2703235" cy="9283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3235" cy="928355"/>
            </a:xfrm>
            <a:custGeom>
              <a:avLst/>
              <a:gdLst/>
              <a:ahLst/>
              <a:cxnLst/>
              <a:rect r="r" b="b" t="t" l="l"/>
              <a:pathLst>
                <a:path h="928355" w="2703235">
                  <a:moveTo>
                    <a:pt x="2578775" y="928355"/>
                  </a:moveTo>
                  <a:lnTo>
                    <a:pt x="124460" y="928355"/>
                  </a:lnTo>
                  <a:cubicBezTo>
                    <a:pt x="55880" y="928355"/>
                    <a:pt x="0" y="872475"/>
                    <a:pt x="0" y="8038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78775" y="0"/>
                  </a:lnTo>
                  <a:cubicBezTo>
                    <a:pt x="2647355" y="0"/>
                    <a:pt x="2703235" y="55880"/>
                    <a:pt x="2703235" y="124460"/>
                  </a:cubicBezTo>
                  <a:lnTo>
                    <a:pt x="2703235" y="803896"/>
                  </a:lnTo>
                  <a:cubicBezTo>
                    <a:pt x="2703235" y="872476"/>
                    <a:pt x="2647355" y="928355"/>
                    <a:pt x="2578775" y="928355"/>
                  </a:cubicBezTo>
                  <a:close/>
                </a:path>
              </a:pathLst>
            </a:custGeom>
            <a:solidFill>
              <a:srgbClr val="695853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4126732" y="626703"/>
            <a:ext cx="8253464" cy="1309890"/>
            <a:chOff x="0" y="0"/>
            <a:chExt cx="4161103" cy="66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695853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917775" y="547440"/>
            <a:ext cx="8253464" cy="1309890"/>
            <a:chOff x="0" y="0"/>
            <a:chExt cx="4161103" cy="660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69585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329537" y="4507507"/>
            <a:ext cx="3586719" cy="5455392"/>
            <a:chOff x="0" y="0"/>
            <a:chExt cx="1308445" cy="19901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08445" cy="1990142"/>
            </a:xfrm>
            <a:custGeom>
              <a:avLst/>
              <a:gdLst/>
              <a:ahLst/>
              <a:cxnLst/>
              <a:rect r="r" b="b" t="t" l="l"/>
              <a:pathLst>
                <a:path h="1990142" w="1308445">
                  <a:moveTo>
                    <a:pt x="1183985" y="1990142"/>
                  </a:moveTo>
                  <a:lnTo>
                    <a:pt x="124460" y="1990142"/>
                  </a:lnTo>
                  <a:cubicBezTo>
                    <a:pt x="55880" y="1990142"/>
                    <a:pt x="0" y="1934262"/>
                    <a:pt x="0" y="1865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3985" y="0"/>
                  </a:lnTo>
                  <a:cubicBezTo>
                    <a:pt x="1252565" y="0"/>
                    <a:pt x="1308445" y="55880"/>
                    <a:pt x="1308445" y="124460"/>
                  </a:cubicBezTo>
                  <a:lnTo>
                    <a:pt x="1308445" y="1865682"/>
                  </a:lnTo>
                  <a:cubicBezTo>
                    <a:pt x="1308445" y="1934262"/>
                    <a:pt x="1252565" y="1990142"/>
                    <a:pt x="1183985" y="1990142"/>
                  </a:cubicBezTo>
                  <a:close/>
                </a:path>
              </a:pathLst>
            </a:custGeom>
            <a:solidFill>
              <a:srgbClr val="695853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880837" y="4571958"/>
            <a:ext cx="8526326" cy="4921033"/>
            <a:chOff x="0" y="0"/>
            <a:chExt cx="11368434" cy="656137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8372454" y="4354875"/>
              <a:ext cx="2995980" cy="744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99"/>
                </a:lnSpc>
              </a:pPr>
              <a:r>
                <a:rPr lang="en-US" sz="1642">
                  <a:solidFill>
                    <a:srgbClr val="000000"/>
                  </a:solidFill>
                  <a:latin typeface="Montserrat"/>
                </a:rPr>
                <a:t>ST Holdings Sdn. Bhd</a:t>
              </a:r>
            </a:p>
            <a:p>
              <a:pPr algn="ctr">
                <a:lnSpc>
                  <a:spcPts val="2299"/>
                </a:lnSpc>
              </a:pPr>
              <a:r>
                <a:rPr lang="en-US" sz="1642">
                  <a:solidFill>
                    <a:srgbClr val="000000"/>
                  </a:solidFill>
                  <a:latin typeface="Montserrat"/>
                </a:rPr>
                <a:t>60%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354875"/>
              <a:ext cx="1755525" cy="744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99"/>
                </a:lnSpc>
              </a:pPr>
              <a:r>
                <a:rPr lang="en-US" sz="1642">
                  <a:solidFill>
                    <a:srgbClr val="000000"/>
                  </a:solidFill>
                  <a:latin typeface="Montserrat"/>
                </a:rPr>
                <a:t>Tan Kai Wan</a:t>
              </a:r>
            </a:p>
            <a:p>
              <a:pPr algn="ctr">
                <a:lnSpc>
                  <a:spcPts val="2299"/>
                </a:lnSpc>
              </a:pPr>
              <a:r>
                <a:rPr lang="en-US" sz="1642">
                  <a:solidFill>
                    <a:srgbClr val="000000"/>
                  </a:solidFill>
                  <a:latin typeface="Montserrat"/>
                </a:rPr>
                <a:t>20%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53554" y="1235146"/>
              <a:ext cx="1796087" cy="744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99"/>
                </a:lnSpc>
              </a:pPr>
              <a:r>
                <a:rPr lang="en-US" sz="1642">
                  <a:solidFill>
                    <a:srgbClr val="000000"/>
                  </a:solidFill>
                  <a:latin typeface="Montserrat"/>
                </a:rPr>
                <a:t>Kenneth Tan</a:t>
              </a:r>
            </a:p>
            <a:p>
              <a:pPr algn="ctr">
                <a:lnSpc>
                  <a:spcPts val="2299"/>
                </a:lnSpc>
              </a:pPr>
              <a:r>
                <a:rPr lang="en-US" sz="1642">
                  <a:solidFill>
                    <a:srgbClr val="000000"/>
                  </a:solidFill>
                  <a:latin typeface="Montserrat"/>
                </a:rPr>
                <a:t>10%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445210" y="-28575"/>
              <a:ext cx="1087587" cy="744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99"/>
                </a:lnSpc>
              </a:pPr>
              <a:r>
                <a:rPr lang="en-US" sz="1642">
                  <a:solidFill>
                    <a:srgbClr val="000000"/>
                  </a:solidFill>
                  <a:latin typeface="Montserrat"/>
                </a:rPr>
                <a:t>Lyn Tan</a:t>
              </a:r>
            </a:p>
            <a:p>
              <a:pPr algn="ctr">
                <a:lnSpc>
                  <a:spcPts val="2299"/>
                </a:lnSpc>
              </a:pPr>
              <a:r>
                <a:rPr lang="en-US" sz="1642">
                  <a:solidFill>
                    <a:srgbClr val="000000"/>
                  </a:solidFill>
                  <a:latin typeface="Montserrat"/>
                </a:rPr>
                <a:t>10%</a:t>
              </a:r>
            </a:p>
          </p:txBody>
        </p:sp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2169236" y="771870"/>
              <a:ext cx="5789506" cy="5789506"/>
              <a:chOff x="0" y="0"/>
              <a:chExt cx="2540000" cy="254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473094" y="0"/>
                <a:ext cx="2174686" cy="2634521"/>
              </a:xfrm>
              <a:custGeom>
                <a:avLst/>
                <a:gdLst/>
                <a:ahLst/>
                <a:cxnLst/>
                <a:rect r="r" b="b" t="t" l="l"/>
                <a:pathLst>
                  <a:path h="2634521" w="2174686">
                    <a:moveTo>
                      <a:pt x="796906" y="0"/>
                    </a:moveTo>
                    <a:cubicBezTo>
                      <a:pt x="1354914" y="0"/>
                      <a:pt x="1847555" y="364235"/>
                      <a:pt x="2011121" y="897733"/>
                    </a:cubicBezTo>
                    <a:cubicBezTo>
                      <a:pt x="2174686" y="1431230"/>
                      <a:pt x="1970855" y="2008997"/>
                      <a:pt x="1508737" y="2321759"/>
                    </a:cubicBezTo>
                    <a:cubicBezTo>
                      <a:pt x="1046618" y="2634521"/>
                      <a:pt x="434482" y="2609000"/>
                      <a:pt x="0" y="2258859"/>
                    </a:cubicBezTo>
                    <a:lnTo>
                      <a:pt x="796906" y="1270000"/>
                    </a:lnTo>
                    <a:close/>
                  </a:path>
                </a:pathLst>
              </a:custGeom>
              <a:solidFill>
                <a:srgbClr val="5C3D31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-121047" y="817672"/>
                <a:ext cx="1391047" cy="1479780"/>
              </a:xfrm>
              <a:custGeom>
                <a:avLst/>
                <a:gdLst/>
                <a:ahLst/>
                <a:cxnLst/>
                <a:rect r="r" b="b" t="t" l="l"/>
                <a:pathLst>
                  <a:path h="1479780" w="1391047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1391047" y="452328"/>
                    </a:lnTo>
                    <a:close/>
                  </a:path>
                </a:pathLst>
              </a:custGeom>
              <a:solidFill>
                <a:srgbClr val="695853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62158" y="206524"/>
                <a:ext cx="1207842" cy="1063476"/>
              </a:xfrm>
              <a:custGeom>
                <a:avLst/>
                <a:gdLst/>
                <a:ahLst/>
                <a:cxnLst/>
                <a:rect r="r" b="b" t="t" l="l"/>
                <a:pathLst>
                  <a:path h="1063476" w="1207842">
                    <a:moveTo>
                      <a:pt x="0" y="671024"/>
                    </a:moveTo>
                    <a:cubicBezTo>
                      <a:pt x="89596" y="395276"/>
                      <a:pt x="270848" y="158485"/>
                      <a:pt x="513639" y="0"/>
                    </a:cubicBezTo>
                    <a:lnTo>
                      <a:pt x="1207842" y="1063476"/>
                    </a:lnTo>
                    <a:close/>
                  </a:path>
                </a:pathLst>
              </a:custGeom>
              <a:solidFill>
                <a:srgbClr val="8E4B71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523513" y="0"/>
                <a:ext cx="746487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746487">
                    <a:moveTo>
                      <a:pt x="0" y="242548"/>
                    </a:moveTo>
                    <a:cubicBezTo>
                      <a:pt x="216941" y="84931"/>
                      <a:pt x="478206" y="27"/>
                      <a:pt x="746360" y="0"/>
                    </a:cubicBezTo>
                    <a:lnTo>
                      <a:pt x="746487" y="1270000"/>
                    </a:lnTo>
                    <a:close/>
                  </a:path>
                </a:pathLst>
              </a:custGeom>
              <a:solidFill>
                <a:srgbClr val="B76F81"/>
              </a:solidFill>
            </p:spPr>
          </p:sp>
        </p:grpSp>
      </p:grpSp>
      <p:sp>
        <p:nvSpPr>
          <p:cNvPr name="Freeform 23" id="23"/>
          <p:cNvSpPr/>
          <p:nvPr/>
        </p:nvSpPr>
        <p:spPr>
          <a:xfrm flipH="false" flipV="false" rot="0">
            <a:off x="1384318" y="6410215"/>
            <a:ext cx="2968476" cy="2968476"/>
          </a:xfrm>
          <a:custGeom>
            <a:avLst/>
            <a:gdLst/>
            <a:ahLst/>
            <a:cxnLst/>
            <a:rect r="r" b="b" t="t" l="l"/>
            <a:pathLst>
              <a:path h="2968476" w="2968476">
                <a:moveTo>
                  <a:pt x="0" y="0"/>
                </a:moveTo>
                <a:lnTo>
                  <a:pt x="2968476" y="0"/>
                </a:lnTo>
                <a:lnTo>
                  <a:pt x="2968476" y="2968476"/>
                </a:lnTo>
                <a:lnTo>
                  <a:pt x="0" y="296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843077" y="195036"/>
            <a:ext cx="5935366" cy="222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23150F"/>
                </a:solidFill>
                <a:latin typeface="Codec Pro ExtraBold"/>
              </a:rPr>
              <a:t>COMPANY PROFILE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693080" y="2820513"/>
            <a:ext cx="1149679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50">
                <a:solidFill>
                  <a:srgbClr val="212423"/>
                </a:solidFill>
                <a:latin typeface="Montserrat"/>
              </a:rPr>
              <a:t>This company is incorporated on 2 April 2012 by Tan family, they are ambitious to bring ST City Hotel brand into Malaysia.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4524446"/>
            <a:ext cx="3559321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Undergone several mergers and acquisitions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471570" y="4690304"/>
            <a:ext cx="3304688" cy="503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0"/>
              </a:lnSpc>
            </a:pPr>
            <a:r>
              <a:rPr lang="en-US" sz="2864" spc="57">
                <a:solidFill>
                  <a:srgbClr val="FFFFFF"/>
                </a:solidFill>
                <a:latin typeface="Montserrat"/>
              </a:rPr>
              <a:t>About 74% of the Hotel’s revenue are generated from the hotel rooms, 23% from banquet, conference, balance of 3% from rental and other income.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345506" y="2116943"/>
            <a:ext cx="4930507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23150F"/>
                </a:solidFill>
                <a:latin typeface="Montserrat Extra-Bold"/>
              </a:rPr>
              <a:t>Company's Philosophy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01191" y="3709512"/>
            <a:ext cx="3499197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23150F"/>
                </a:solidFill>
                <a:latin typeface="Montserrat Extra-Bold"/>
              </a:rPr>
              <a:t>Actions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843077" y="3895521"/>
            <a:ext cx="4830012" cy="56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2"/>
              </a:lnSpc>
            </a:pPr>
            <a:r>
              <a:rPr lang="en-US" sz="2569" spc="51">
                <a:solidFill>
                  <a:srgbClr val="23150F"/>
                </a:solidFill>
                <a:latin typeface="Montserrat Extra-Bold"/>
              </a:rPr>
              <a:t>Internal stakeholders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57794" y="3768568"/>
            <a:ext cx="3958463" cy="574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8"/>
              </a:lnSpc>
            </a:pPr>
            <a:r>
              <a:rPr lang="en-US" sz="2641" spc="52">
                <a:solidFill>
                  <a:srgbClr val="23150F"/>
                </a:solidFill>
                <a:latin typeface="Montserrat Extra-Bold"/>
              </a:rPr>
              <a:t> Business operations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490420" y="894269"/>
            <a:ext cx="5768880" cy="189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67"/>
              </a:lnSpc>
            </a:pPr>
            <a:r>
              <a:rPr lang="en-US" sz="1367" spc="273">
                <a:solidFill>
                  <a:srgbClr val="FFFFFF"/>
                </a:solidFill>
                <a:latin typeface="Blacker Sans Text"/>
              </a:rPr>
              <a:t>YOUNG WATER ANDERSON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54477" y="4196404"/>
            <a:ext cx="25783492" cy="9754847"/>
          </a:xfrm>
          <a:prstGeom prst="rect">
            <a:avLst/>
          </a:prstGeom>
          <a:solidFill>
            <a:srgbClr val="695853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>
            <a:off x="851731" y="5827457"/>
            <a:ext cx="16230600" cy="47625"/>
          </a:xfrm>
          <a:prstGeom prst="line">
            <a:avLst/>
          </a:prstGeom>
          <a:ln cap="rnd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470658" y="5595579"/>
            <a:ext cx="511382" cy="51138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9585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226281" y="5560757"/>
            <a:ext cx="511382" cy="51138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9585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309735" y="5560757"/>
            <a:ext cx="511382" cy="51138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9585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880605" y="5560757"/>
            <a:ext cx="511382" cy="511382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9585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198242" y="5524142"/>
            <a:ext cx="511382" cy="511382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95853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942639" y="-979002"/>
            <a:ext cx="1971199" cy="2007702"/>
          </a:xfrm>
          <a:custGeom>
            <a:avLst/>
            <a:gdLst/>
            <a:ahLst/>
            <a:cxnLst/>
            <a:rect r="r" b="b" t="t" l="l"/>
            <a:pathLst>
              <a:path h="2007702" w="1971199">
                <a:moveTo>
                  <a:pt x="0" y="0"/>
                </a:moveTo>
                <a:lnTo>
                  <a:pt x="1971199" y="0"/>
                </a:lnTo>
                <a:lnTo>
                  <a:pt x="1971199" y="2007702"/>
                </a:lnTo>
                <a:lnTo>
                  <a:pt x="0" y="2007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62516" y="-779495"/>
            <a:ext cx="1579438" cy="1608687"/>
          </a:xfrm>
          <a:custGeom>
            <a:avLst/>
            <a:gdLst/>
            <a:ahLst/>
            <a:cxnLst/>
            <a:rect r="r" b="b" t="t" l="l"/>
            <a:pathLst>
              <a:path h="1608687" w="1579438">
                <a:moveTo>
                  <a:pt x="0" y="0"/>
                </a:moveTo>
                <a:lnTo>
                  <a:pt x="1579438" y="0"/>
                </a:lnTo>
                <a:lnTo>
                  <a:pt x="1579438" y="1608687"/>
                </a:lnTo>
                <a:lnTo>
                  <a:pt x="0" y="1608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134937" y="2389933"/>
            <a:ext cx="1956489" cy="1956489"/>
          </a:xfrm>
          <a:custGeom>
            <a:avLst/>
            <a:gdLst/>
            <a:ahLst/>
            <a:cxnLst/>
            <a:rect r="r" b="b" t="t" l="l"/>
            <a:pathLst>
              <a:path h="1956489" w="1956489">
                <a:moveTo>
                  <a:pt x="0" y="0"/>
                </a:moveTo>
                <a:lnTo>
                  <a:pt x="1956489" y="0"/>
                </a:lnTo>
                <a:lnTo>
                  <a:pt x="1956489" y="1956489"/>
                </a:lnTo>
                <a:lnTo>
                  <a:pt x="0" y="1956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4425417" y="1581487"/>
            <a:ext cx="4113110" cy="3562013"/>
            <a:chOff x="0" y="0"/>
            <a:chExt cx="5484146" cy="474935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5484146" cy="4749350"/>
              <a:chOff x="0" y="0"/>
              <a:chExt cx="1500474" cy="129943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500474" cy="1299432"/>
              </a:xfrm>
              <a:custGeom>
                <a:avLst/>
                <a:gdLst/>
                <a:ahLst/>
                <a:cxnLst/>
                <a:rect r="r" b="b" t="t" l="l"/>
                <a:pathLst>
                  <a:path h="1299432" w="1500474">
                    <a:moveTo>
                      <a:pt x="1376013" y="1299432"/>
                    </a:moveTo>
                    <a:lnTo>
                      <a:pt x="124460" y="1299432"/>
                    </a:lnTo>
                    <a:cubicBezTo>
                      <a:pt x="55880" y="1299432"/>
                      <a:pt x="0" y="1243552"/>
                      <a:pt x="0" y="117497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76014" y="0"/>
                    </a:lnTo>
                    <a:cubicBezTo>
                      <a:pt x="1444594" y="0"/>
                      <a:pt x="1500474" y="55880"/>
                      <a:pt x="1500474" y="124460"/>
                    </a:cubicBezTo>
                    <a:lnTo>
                      <a:pt x="1500474" y="1174972"/>
                    </a:lnTo>
                    <a:cubicBezTo>
                      <a:pt x="1500474" y="1243552"/>
                      <a:pt x="1444594" y="1299432"/>
                      <a:pt x="1376014" y="1299432"/>
                    </a:cubicBezTo>
                    <a:close/>
                  </a:path>
                </a:pathLst>
              </a:custGeom>
              <a:solidFill>
                <a:srgbClr val="695853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579331" y="489078"/>
              <a:ext cx="4321497" cy="1068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50">
                  <a:solidFill>
                    <a:srgbClr val="FFFFFF"/>
                  </a:solidFill>
                  <a:latin typeface="Montserrat Extra-Bold"/>
                </a:rPr>
                <a:t>Revenue and Key customers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595490"/>
              <a:ext cx="5230146" cy="2575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1398" indent="-255699" lvl="1">
                <a:lnSpc>
                  <a:spcPts val="3079"/>
                </a:lnSpc>
                <a:buFont typeface="Arial"/>
                <a:buChar char="•"/>
              </a:pPr>
              <a:r>
                <a:rPr lang="en-US" sz="2368" spc="47">
                  <a:solidFill>
                    <a:srgbClr val="FFFFFF"/>
                  </a:solidFill>
                  <a:latin typeface="Montserrat"/>
                </a:rPr>
                <a:t>Industry regulations of hotels</a:t>
              </a:r>
            </a:p>
            <a:p>
              <a:pPr algn="l" marL="511398" indent="-255699" lvl="1">
                <a:lnSpc>
                  <a:spcPts val="3079"/>
                </a:lnSpc>
                <a:buFont typeface="Arial"/>
                <a:buChar char="•"/>
              </a:pPr>
              <a:r>
                <a:rPr lang="en-US" sz="2368" spc="47">
                  <a:solidFill>
                    <a:srgbClr val="FFFFFF"/>
                  </a:solidFill>
                  <a:latin typeface="Montserrat"/>
                </a:rPr>
                <a:t>Accept customers even have a bad record in credit terms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4823284" y="2389933"/>
            <a:ext cx="1956489" cy="1956489"/>
          </a:xfrm>
          <a:custGeom>
            <a:avLst/>
            <a:gdLst/>
            <a:ahLst/>
            <a:cxnLst/>
            <a:rect r="r" b="b" t="t" l="l"/>
            <a:pathLst>
              <a:path h="1956489" w="1956489">
                <a:moveTo>
                  <a:pt x="0" y="0"/>
                </a:moveTo>
                <a:lnTo>
                  <a:pt x="1956489" y="0"/>
                </a:lnTo>
                <a:lnTo>
                  <a:pt x="1956489" y="1956489"/>
                </a:lnTo>
                <a:lnTo>
                  <a:pt x="0" y="19564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160990" y="7012937"/>
            <a:ext cx="1904384" cy="1904384"/>
          </a:xfrm>
          <a:custGeom>
            <a:avLst/>
            <a:gdLst/>
            <a:ahLst/>
            <a:cxnLst/>
            <a:rect r="r" b="b" t="t" l="l"/>
            <a:pathLst>
              <a:path h="1904384" w="1904384">
                <a:moveTo>
                  <a:pt x="0" y="0"/>
                </a:moveTo>
                <a:lnTo>
                  <a:pt x="1904384" y="0"/>
                </a:lnTo>
                <a:lnTo>
                  <a:pt x="1904384" y="1904383"/>
                </a:lnTo>
                <a:lnTo>
                  <a:pt x="0" y="19043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4351431" y="6138814"/>
            <a:ext cx="4261082" cy="3652629"/>
            <a:chOff x="0" y="0"/>
            <a:chExt cx="5681442" cy="4870172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5484146" cy="4870172"/>
              <a:chOff x="0" y="0"/>
              <a:chExt cx="1500474" cy="1332489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500474" cy="1332489"/>
              </a:xfrm>
              <a:custGeom>
                <a:avLst/>
                <a:gdLst/>
                <a:ahLst/>
                <a:cxnLst/>
                <a:rect r="r" b="b" t="t" l="l"/>
                <a:pathLst>
                  <a:path h="1332489" w="1500474">
                    <a:moveTo>
                      <a:pt x="1376013" y="1332489"/>
                    </a:moveTo>
                    <a:lnTo>
                      <a:pt x="124460" y="1332489"/>
                    </a:lnTo>
                    <a:cubicBezTo>
                      <a:pt x="55880" y="1332489"/>
                      <a:pt x="0" y="1276609"/>
                      <a:pt x="0" y="12080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76014" y="0"/>
                    </a:lnTo>
                    <a:cubicBezTo>
                      <a:pt x="1444594" y="0"/>
                      <a:pt x="1500474" y="55880"/>
                      <a:pt x="1500474" y="124460"/>
                    </a:cubicBezTo>
                    <a:lnTo>
                      <a:pt x="1500474" y="1208029"/>
                    </a:lnTo>
                    <a:cubicBezTo>
                      <a:pt x="1500474" y="1276609"/>
                      <a:pt x="1444594" y="1332489"/>
                      <a:pt x="1376014" y="1332489"/>
                    </a:cubicBezTo>
                    <a:close/>
                  </a:path>
                </a:pathLst>
              </a:custGeom>
              <a:solidFill>
                <a:srgbClr val="695853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581325" y="691128"/>
              <a:ext cx="4321497" cy="1068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50">
                  <a:solidFill>
                    <a:srgbClr val="FFFFFF"/>
                  </a:solidFill>
                  <a:latin typeface="Montserrat Extra-Bold"/>
                </a:rPr>
                <a:t>Key Suppliers</a:t>
              </a:r>
            </a:p>
            <a:p>
              <a:pPr algn="ctr">
                <a:lnSpc>
                  <a:spcPts val="3250"/>
                </a:lnSpc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08047" y="1740994"/>
              <a:ext cx="5573395" cy="2161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 spc="50">
                  <a:solidFill>
                    <a:srgbClr val="FFFFFF"/>
                  </a:solidFill>
                  <a:latin typeface="Montserrat"/>
                </a:rPr>
                <a:t>Periodic price check</a:t>
              </a:r>
            </a:p>
            <a:p>
              <a:pPr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 spc="50">
                  <a:solidFill>
                    <a:srgbClr val="FFFFFF"/>
                  </a:solidFill>
                  <a:latin typeface="Montserrat"/>
                </a:rPr>
                <a:t>Mgmt may under pressure to reduce price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024888" y="6138814"/>
            <a:ext cx="6754885" cy="3718897"/>
            <a:chOff x="0" y="0"/>
            <a:chExt cx="9006513" cy="4958529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41657" y="0"/>
              <a:ext cx="5869692" cy="4958529"/>
              <a:chOff x="0" y="0"/>
              <a:chExt cx="1605960" cy="1356664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605960" cy="1356664"/>
              </a:xfrm>
              <a:custGeom>
                <a:avLst/>
                <a:gdLst/>
                <a:ahLst/>
                <a:cxnLst/>
                <a:rect r="r" b="b" t="t" l="l"/>
                <a:pathLst>
                  <a:path h="1356664" w="1605960">
                    <a:moveTo>
                      <a:pt x="1481500" y="1356664"/>
                    </a:moveTo>
                    <a:lnTo>
                      <a:pt x="124460" y="1356664"/>
                    </a:lnTo>
                    <a:cubicBezTo>
                      <a:pt x="55880" y="1356664"/>
                      <a:pt x="0" y="1300784"/>
                      <a:pt x="0" y="123220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81500" y="0"/>
                    </a:lnTo>
                    <a:cubicBezTo>
                      <a:pt x="1550080" y="0"/>
                      <a:pt x="1605960" y="55880"/>
                      <a:pt x="1605960" y="124460"/>
                    </a:cubicBezTo>
                    <a:lnTo>
                      <a:pt x="1605960" y="1232204"/>
                    </a:lnTo>
                    <a:cubicBezTo>
                      <a:pt x="1605960" y="1300784"/>
                      <a:pt x="1550080" y="1356664"/>
                      <a:pt x="1481500" y="1356664"/>
                    </a:cubicBezTo>
                    <a:close/>
                  </a:path>
                </a:pathLst>
              </a:custGeom>
              <a:solidFill>
                <a:srgbClr val="695853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143257" y="318148"/>
              <a:ext cx="5681442" cy="1615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50">
                  <a:solidFill>
                    <a:srgbClr val="FFFFFF"/>
                  </a:solidFill>
                  <a:latin typeface="Montserrat Extra-Bold"/>
                </a:rPr>
                <a:t>Research and Development Activities</a:t>
              </a:r>
            </a:p>
            <a:p>
              <a:pPr algn="ctr">
                <a:lnSpc>
                  <a:spcPts val="3250"/>
                </a:lnSpc>
              </a:pP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1678202"/>
              <a:ext cx="5799962" cy="2061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2" indent="-259081" lvl="1">
                <a:lnSpc>
                  <a:spcPts val="3120"/>
                </a:lnSpc>
                <a:buFont typeface="Arial"/>
                <a:buChar char="•"/>
              </a:pPr>
              <a:r>
                <a:rPr lang="en-US" sz="2400" spc="48">
                  <a:solidFill>
                    <a:srgbClr val="FFFFFF"/>
                  </a:solidFill>
                  <a:latin typeface="Montserrat"/>
                </a:rPr>
                <a:t>Invest in research and development activities during the year</a:t>
              </a:r>
            </a:p>
            <a:p>
              <a:pPr marL="518162" indent="-259081" lvl="1">
                <a:lnSpc>
                  <a:spcPts val="3120"/>
                </a:lnSpc>
                <a:buFont typeface="Arial"/>
                <a:buChar char="•"/>
              </a:pPr>
              <a:r>
                <a:rPr lang="en-US" sz="2400" spc="48">
                  <a:solidFill>
                    <a:srgbClr val="FFFFFF"/>
                  </a:solidFill>
                  <a:latin typeface="Montserrat"/>
                </a:rPr>
                <a:t>Classification error</a:t>
              </a:r>
            </a:p>
          </p:txBody>
        </p:sp>
        <p:sp>
          <p:nvSpPr>
            <p:cNvPr name="Freeform 34" id="34"/>
            <p:cNvSpPr/>
            <p:nvPr/>
          </p:nvSpPr>
          <p:spPr>
            <a:xfrm flipH="false" flipV="false" rot="0">
              <a:off x="6397861" y="1130760"/>
              <a:ext cx="2608652" cy="2608652"/>
            </a:xfrm>
            <a:custGeom>
              <a:avLst/>
              <a:gdLst/>
              <a:ahLst/>
              <a:cxnLst/>
              <a:rect r="r" b="b" t="t" l="l"/>
              <a:pathLst>
                <a:path h="2608652" w="2608652">
                  <a:moveTo>
                    <a:pt x="0" y="0"/>
                  </a:moveTo>
                  <a:lnTo>
                    <a:pt x="2608652" y="0"/>
                  </a:lnTo>
                  <a:lnTo>
                    <a:pt x="2608652" y="2608652"/>
                  </a:lnTo>
                  <a:lnTo>
                    <a:pt x="0" y="2608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0129560" y="1592855"/>
            <a:ext cx="4360349" cy="3550645"/>
            <a:chOff x="0" y="0"/>
            <a:chExt cx="5813799" cy="4734193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5484146" cy="4734193"/>
              <a:chOff x="0" y="0"/>
              <a:chExt cx="1500474" cy="1295285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500474" cy="1295285"/>
              </a:xfrm>
              <a:custGeom>
                <a:avLst/>
                <a:gdLst/>
                <a:ahLst/>
                <a:cxnLst/>
                <a:rect r="r" b="b" t="t" l="l"/>
                <a:pathLst>
                  <a:path h="1295285" w="1500474">
                    <a:moveTo>
                      <a:pt x="1376013" y="1295285"/>
                    </a:moveTo>
                    <a:lnTo>
                      <a:pt x="124460" y="1295285"/>
                    </a:lnTo>
                    <a:cubicBezTo>
                      <a:pt x="55880" y="1295285"/>
                      <a:pt x="0" y="1239405"/>
                      <a:pt x="0" y="117082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76014" y="0"/>
                    </a:lnTo>
                    <a:cubicBezTo>
                      <a:pt x="1444594" y="0"/>
                      <a:pt x="1500474" y="55880"/>
                      <a:pt x="1500474" y="124460"/>
                    </a:cubicBezTo>
                    <a:lnTo>
                      <a:pt x="1500474" y="1170825"/>
                    </a:lnTo>
                    <a:cubicBezTo>
                      <a:pt x="1500474" y="1239405"/>
                      <a:pt x="1444594" y="1295285"/>
                      <a:pt x="1376014" y="1295285"/>
                    </a:cubicBezTo>
                    <a:close/>
                  </a:path>
                </a:pathLst>
              </a:custGeom>
              <a:solidFill>
                <a:srgbClr val="695853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746151" y="518787"/>
              <a:ext cx="4321497" cy="1068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50">
                  <a:solidFill>
                    <a:srgbClr val="FFFFFF"/>
                  </a:solidFill>
                  <a:latin typeface="Montserrat Extra-Bold"/>
                </a:rPr>
                <a:t>Involvement in E-commerce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240403" y="1675866"/>
              <a:ext cx="5573395" cy="2161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 spc="50">
                  <a:solidFill>
                    <a:srgbClr val="FFFFFF"/>
                  </a:solidFill>
                  <a:latin typeface="Montserrat"/>
                </a:rPr>
                <a:t>Reliance on third party systems</a:t>
              </a:r>
            </a:p>
            <a:p>
              <a:pPr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 spc="50">
                  <a:solidFill>
                    <a:srgbClr val="FFFFFF"/>
                  </a:solidFill>
                  <a:latin typeface="Montserrat"/>
                </a:rPr>
                <a:t>Transfer between system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2134937" y="250549"/>
            <a:ext cx="14018125" cy="64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>
                <a:solidFill>
                  <a:srgbClr val="23150F"/>
                </a:solidFill>
                <a:latin typeface="Montserrat Extra-Bold Italics"/>
              </a:rPr>
              <a:t>AUDIT RISKS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490420" y="894269"/>
            <a:ext cx="5768880" cy="189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67"/>
              </a:lnSpc>
            </a:pPr>
            <a:r>
              <a:rPr lang="en-US" sz="1367" spc="273">
                <a:solidFill>
                  <a:srgbClr val="737373"/>
                </a:solidFill>
                <a:latin typeface="Blacker Sans Text"/>
              </a:rPr>
              <a:t>YOUNG WATER ANDERSON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54477" y="4196404"/>
            <a:ext cx="25783492" cy="9754847"/>
          </a:xfrm>
          <a:prstGeom prst="rect">
            <a:avLst/>
          </a:prstGeom>
          <a:solidFill>
            <a:srgbClr val="695853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942639" y="-979002"/>
            <a:ext cx="1971199" cy="2007702"/>
          </a:xfrm>
          <a:custGeom>
            <a:avLst/>
            <a:gdLst/>
            <a:ahLst/>
            <a:cxnLst/>
            <a:rect r="r" b="b" t="t" l="l"/>
            <a:pathLst>
              <a:path h="2007702" w="1971199">
                <a:moveTo>
                  <a:pt x="0" y="0"/>
                </a:moveTo>
                <a:lnTo>
                  <a:pt x="1971199" y="0"/>
                </a:lnTo>
                <a:lnTo>
                  <a:pt x="1971199" y="2007702"/>
                </a:lnTo>
                <a:lnTo>
                  <a:pt x="0" y="2007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62516" y="-779495"/>
            <a:ext cx="1579438" cy="1608687"/>
          </a:xfrm>
          <a:custGeom>
            <a:avLst/>
            <a:gdLst/>
            <a:ahLst/>
            <a:cxnLst/>
            <a:rect r="r" b="b" t="t" l="l"/>
            <a:pathLst>
              <a:path h="1608687" w="1579438">
                <a:moveTo>
                  <a:pt x="0" y="0"/>
                </a:moveTo>
                <a:lnTo>
                  <a:pt x="1579438" y="0"/>
                </a:lnTo>
                <a:lnTo>
                  <a:pt x="1579438" y="1608687"/>
                </a:lnTo>
                <a:lnTo>
                  <a:pt x="0" y="1608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739091" y="3056703"/>
            <a:ext cx="5307145" cy="4173595"/>
            <a:chOff x="0" y="0"/>
            <a:chExt cx="7076193" cy="556479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7076193" cy="5564793"/>
              <a:chOff x="0" y="0"/>
              <a:chExt cx="1656715" cy="130285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656715" cy="1302858"/>
              </a:xfrm>
              <a:custGeom>
                <a:avLst/>
                <a:gdLst/>
                <a:ahLst/>
                <a:cxnLst/>
                <a:rect r="r" b="b" t="t" l="l"/>
                <a:pathLst>
                  <a:path h="1302858" w="1656715">
                    <a:moveTo>
                      <a:pt x="1532255" y="1302858"/>
                    </a:moveTo>
                    <a:lnTo>
                      <a:pt x="124460" y="1302858"/>
                    </a:lnTo>
                    <a:cubicBezTo>
                      <a:pt x="55880" y="1302858"/>
                      <a:pt x="0" y="1246978"/>
                      <a:pt x="0" y="117839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32255" y="0"/>
                    </a:lnTo>
                    <a:cubicBezTo>
                      <a:pt x="1600835" y="0"/>
                      <a:pt x="1656715" y="55880"/>
                      <a:pt x="1656715" y="124460"/>
                    </a:cubicBezTo>
                    <a:lnTo>
                      <a:pt x="1656715" y="1178398"/>
                    </a:lnTo>
                    <a:cubicBezTo>
                      <a:pt x="1656715" y="1246978"/>
                      <a:pt x="1600835" y="1302858"/>
                      <a:pt x="1532255" y="1302858"/>
                    </a:cubicBezTo>
                    <a:close/>
                  </a:path>
                </a:pathLst>
              </a:custGeom>
              <a:solidFill>
                <a:srgbClr val="695853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333670" y="292619"/>
              <a:ext cx="6706532" cy="1245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8"/>
                </a:lnSpc>
              </a:pPr>
              <a:r>
                <a:rPr lang="en-US" sz="2921" spc="58">
                  <a:solidFill>
                    <a:srgbClr val="FFFFFF"/>
                  </a:solidFill>
                  <a:latin typeface="Montserrat Extra-Bold"/>
                </a:rPr>
                <a:t>Financing Activities</a:t>
              </a:r>
            </a:p>
            <a:p>
              <a:pPr algn="ctr">
                <a:lnSpc>
                  <a:spcPts val="3798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189007" y="1519509"/>
              <a:ext cx="5050164" cy="3160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8"/>
                </a:lnSpc>
              </a:pPr>
              <a:r>
                <a:rPr lang="en-US" sz="2921" spc="58">
                  <a:solidFill>
                    <a:srgbClr val="FFFFFF"/>
                  </a:solidFill>
                  <a:latin typeface="Montserrat"/>
                </a:rPr>
                <a:t>Obtains loans, and finance lease for major capital</a:t>
              </a:r>
            </a:p>
            <a:p>
              <a:pPr algn="ctr">
                <a:lnSpc>
                  <a:spcPts val="3798"/>
                </a:lnSpc>
              </a:pPr>
              <a:r>
                <a:rPr lang="en-US" sz="2921" spc="58">
                  <a:solidFill>
                    <a:srgbClr val="FFFFFF"/>
                  </a:solidFill>
                  <a:latin typeface="Montserrat"/>
                </a:rPr>
                <a:t>Expenditures</a:t>
              </a:r>
            </a:p>
            <a:p>
              <a:pPr algn="ctr">
                <a:lnSpc>
                  <a:spcPts val="379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225576" y="3056703"/>
            <a:ext cx="5163081" cy="4173595"/>
            <a:chOff x="0" y="0"/>
            <a:chExt cx="6884108" cy="556479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884108" cy="5564793"/>
              <a:chOff x="0" y="0"/>
              <a:chExt cx="1600997" cy="129417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600997" cy="1294171"/>
              </a:xfrm>
              <a:custGeom>
                <a:avLst/>
                <a:gdLst/>
                <a:ahLst/>
                <a:cxnLst/>
                <a:rect r="r" b="b" t="t" l="l"/>
                <a:pathLst>
                  <a:path h="1294171" w="1600997">
                    <a:moveTo>
                      <a:pt x="1476536" y="1294171"/>
                    </a:moveTo>
                    <a:lnTo>
                      <a:pt x="124460" y="1294171"/>
                    </a:lnTo>
                    <a:cubicBezTo>
                      <a:pt x="55880" y="1294171"/>
                      <a:pt x="0" y="1238291"/>
                      <a:pt x="0" y="116971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76537" y="0"/>
                    </a:lnTo>
                    <a:cubicBezTo>
                      <a:pt x="1545117" y="0"/>
                      <a:pt x="1600997" y="55880"/>
                      <a:pt x="1600997" y="124460"/>
                    </a:cubicBezTo>
                    <a:lnTo>
                      <a:pt x="1600997" y="1169711"/>
                    </a:lnTo>
                    <a:cubicBezTo>
                      <a:pt x="1600997" y="1238291"/>
                      <a:pt x="1545117" y="1294171"/>
                      <a:pt x="1476537" y="1294171"/>
                    </a:cubicBezTo>
                    <a:close/>
                  </a:path>
                </a:pathLst>
              </a:custGeom>
              <a:solidFill>
                <a:srgbClr val="695853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79676" y="2274590"/>
              <a:ext cx="6724755" cy="2548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34995" indent="-317497" lvl="1">
                <a:lnSpc>
                  <a:spcPts val="3823"/>
                </a:lnSpc>
                <a:buFont typeface="Arial"/>
                <a:buChar char="•"/>
              </a:pPr>
              <a:r>
                <a:rPr lang="en-US" sz="2941" spc="58">
                  <a:solidFill>
                    <a:srgbClr val="FFFFFF"/>
                  </a:solidFill>
                  <a:latin typeface="Montserrat"/>
                </a:rPr>
                <a:t>The effectiveness of new system</a:t>
              </a:r>
            </a:p>
            <a:p>
              <a:pPr marL="634995" indent="-317497" lvl="1">
                <a:lnSpc>
                  <a:spcPts val="3823"/>
                </a:lnSpc>
                <a:buFont typeface="Arial"/>
                <a:buChar char="•"/>
              </a:pPr>
              <a:r>
                <a:rPr lang="en-US" sz="2941" spc="58">
                  <a:solidFill>
                    <a:srgbClr val="FFFFFF"/>
                  </a:solidFill>
                  <a:latin typeface="Montserrat"/>
                </a:rPr>
                <a:t>The substantial investment in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59353" y="330010"/>
              <a:ext cx="6724755" cy="1906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23"/>
                </a:lnSpc>
              </a:pPr>
              <a:r>
                <a:rPr lang="en-US" sz="2941" spc="58">
                  <a:solidFill>
                    <a:srgbClr val="FFFFFF"/>
                  </a:solidFill>
                  <a:latin typeface="Montserrat Extra-Bold"/>
                </a:rPr>
                <a:t>Adoption of Information Technology </a:t>
              </a:r>
            </a:p>
            <a:p>
              <a:pPr algn="ctr">
                <a:lnSpc>
                  <a:spcPts val="3823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28486" y="4165255"/>
            <a:ext cx="1956489" cy="1956489"/>
          </a:xfrm>
          <a:custGeom>
            <a:avLst/>
            <a:gdLst/>
            <a:ahLst/>
            <a:cxnLst/>
            <a:rect r="r" b="b" t="t" l="l"/>
            <a:pathLst>
              <a:path h="1956489" w="1956489">
                <a:moveTo>
                  <a:pt x="0" y="0"/>
                </a:moveTo>
                <a:lnTo>
                  <a:pt x="1956489" y="0"/>
                </a:lnTo>
                <a:lnTo>
                  <a:pt x="1956489" y="1956490"/>
                </a:lnTo>
                <a:lnTo>
                  <a:pt x="0" y="1956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484386" y="4165255"/>
            <a:ext cx="2040092" cy="2040092"/>
          </a:xfrm>
          <a:custGeom>
            <a:avLst/>
            <a:gdLst/>
            <a:ahLst/>
            <a:cxnLst/>
            <a:rect r="r" b="b" t="t" l="l"/>
            <a:pathLst>
              <a:path h="2040092" w="2040092">
                <a:moveTo>
                  <a:pt x="0" y="0"/>
                </a:moveTo>
                <a:lnTo>
                  <a:pt x="2040092" y="0"/>
                </a:lnTo>
                <a:lnTo>
                  <a:pt x="2040092" y="2040093"/>
                </a:lnTo>
                <a:lnTo>
                  <a:pt x="0" y="2040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34937" y="250549"/>
            <a:ext cx="14018125" cy="64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>
                <a:solidFill>
                  <a:srgbClr val="23150F"/>
                </a:solidFill>
                <a:latin typeface="Montserrat Extra-Bold Italics"/>
              </a:rPr>
              <a:t>AUDIT RISKS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DFE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33452" y="9909726"/>
            <a:ext cx="754548" cy="75454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8AD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48790" y="1028700"/>
            <a:ext cx="12551159" cy="790825"/>
            <a:chOff x="0" y="0"/>
            <a:chExt cx="16734878" cy="1054434"/>
          </a:xfrm>
        </p:grpSpPr>
        <p:sp>
          <p:nvSpPr>
            <p:cNvPr name="AutoShape 6" id="6"/>
            <p:cNvSpPr/>
            <p:nvPr/>
          </p:nvSpPr>
          <p:spPr>
            <a:xfrm flipV="true">
              <a:off x="28411" y="0"/>
              <a:ext cx="0" cy="1054434"/>
            </a:xfrm>
            <a:prstGeom prst="line">
              <a:avLst/>
            </a:prstGeom>
            <a:ln cap="flat" w="56822">
              <a:solidFill>
                <a:srgbClr val="1B1A1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310574" y="106965"/>
              <a:ext cx="16424304" cy="926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17"/>
                </a:lnSpc>
              </a:pPr>
              <a:r>
                <a:rPr lang="en-US" sz="5017">
                  <a:solidFill>
                    <a:srgbClr val="1B1A1A"/>
                  </a:solidFill>
                  <a:latin typeface="Montserrat Classic Bold"/>
                </a:rPr>
                <a:t>INTERNAL CONTROL DEFICIENCIES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15441" y="3078805"/>
            <a:ext cx="1428155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DM Sans Bold"/>
              </a:rPr>
              <a:t>Sales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5441" y="5662619"/>
            <a:ext cx="2818358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DM Sans Bold"/>
              </a:rPr>
              <a:t>Purchases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5441" y="8249342"/>
            <a:ext cx="2427833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DM Sans Bold"/>
              </a:rPr>
              <a:t>Payment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706311" y="2165912"/>
            <a:ext cx="13552989" cy="2480029"/>
            <a:chOff x="0" y="0"/>
            <a:chExt cx="5807803" cy="10627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07804" cy="1062756"/>
            </a:xfrm>
            <a:custGeom>
              <a:avLst/>
              <a:gdLst/>
              <a:ahLst/>
              <a:cxnLst/>
              <a:rect r="r" b="b" t="t" l="l"/>
              <a:pathLst>
                <a:path h="1062756" w="5807804">
                  <a:moveTo>
                    <a:pt x="5683343" y="1062756"/>
                  </a:moveTo>
                  <a:lnTo>
                    <a:pt x="124460" y="1062756"/>
                  </a:lnTo>
                  <a:cubicBezTo>
                    <a:pt x="55880" y="1062756"/>
                    <a:pt x="0" y="1006876"/>
                    <a:pt x="0" y="9382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83343" y="0"/>
                  </a:lnTo>
                  <a:cubicBezTo>
                    <a:pt x="5751923" y="0"/>
                    <a:pt x="5807804" y="55880"/>
                    <a:pt x="5807804" y="124460"/>
                  </a:cubicBezTo>
                  <a:lnTo>
                    <a:pt x="5807804" y="938296"/>
                  </a:lnTo>
                  <a:cubicBezTo>
                    <a:pt x="5807804" y="1006876"/>
                    <a:pt x="5751923" y="1062756"/>
                    <a:pt x="5683343" y="1062756"/>
                  </a:cubicBezTo>
                  <a:close/>
                </a:path>
              </a:pathLst>
            </a:custGeom>
            <a:solidFill>
              <a:srgbClr val="695853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706311" y="4842975"/>
            <a:ext cx="13552989" cy="2480029"/>
            <a:chOff x="0" y="0"/>
            <a:chExt cx="5807803" cy="10627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07804" cy="1062756"/>
            </a:xfrm>
            <a:custGeom>
              <a:avLst/>
              <a:gdLst/>
              <a:ahLst/>
              <a:cxnLst/>
              <a:rect r="r" b="b" t="t" l="l"/>
              <a:pathLst>
                <a:path h="1062756" w="5807804">
                  <a:moveTo>
                    <a:pt x="5683343" y="1062756"/>
                  </a:moveTo>
                  <a:lnTo>
                    <a:pt x="124460" y="1062756"/>
                  </a:lnTo>
                  <a:cubicBezTo>
                    <a:pt x="55880" y="1062756"/>
                    <a:pt x="0" y="1006876"/>
                    <a:pt x="0" y="9382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83343" y="0"/>
                  </a:lnTo>
                  <a:cubicBezTo>
                    <a:pt x="5751923" y="0"/>
                    <a:pt x="5807804" y="55880"/>
                    <a:pt x="5807804" y="124460"/>
                  </a:cubicBezTo>
                  <a:lnTo>
                    <a:pt x="5807804" y="938296"/>
                  </a:lnTo>
                  <a:cubicBezTo>
                    <a:pt x="5807804" y="1006876"/>
                    <a:pt x="5751923" y="1062756"/>
                    <a:pt x="5683343" y="1062756"/>
                  </a:cubicBezTo>
                  <a:close/>
                </a:path>
              </a:pathLst>
            </a:custGeom>
            <a:solidFill>
              <a:srgbClr val="695853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839758" y="5086350"/>
            <a:ext cx="13510861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5FFF5"/>
                </a:solidFill>
                <a:latin typeface="DM Sans"/>
              </a:rPr>
              <a:t>-Management did not check the current inventory level in the warehouse when making purchase requisitions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F5FFF5"/>
                </a:solidFill>
                <a:latin typeface="DM Sans"/>
              </a:rPr>
              <a:t>-Difficult to process the obsolete and damaged inventory timely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F5FFF5"/>
                </a:solidFill>
                <a:latin typeface="DM Sans"/>
              </a:rPr>
              <a:t>-Recommend to match the purchase requisition to the inventory level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39758" y="2315040"/>
            <a:ext cx="13888135" cy="250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5FFF5"/>
                </a:solidFill>
                <a:latin typeface="DM Sans"/>
              </a:rPr>
              <a:t>-Lack of segregation of duties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5FFF5"/>
                </a:solidFill>
                <a:latin typeface="DM Sans"/>
              </a:rPr>
              <a:t>-Revenue Director responsible for both approval and publication of room prices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5FFF5"/>
                </a:solidFill>
                <a:latin typeface="DM Sans"/>
              </a:rPr>
              <a:t>-Result in inappropriate prices being set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5FFF5"/>
                </a:solidFill>
                <a:latin typeface="DM Sans"/>
              </a:rPr>
              <a:t>-Recommend to segregate the duties to different individuals</a:t>
            </a:r>
            <a:r>
              <a:rPr lang="en-US" sz="2799">
                <a:solidFill>
                  <a:srgbClr val="000000"/>
                </a:solidFill>
                <a:latin typeface="DM Sans"/>
              </a:rPr>
              <a:t> </a:t>
            </a:r>
          </a:p>
          <a:p>
            <a:pPr algn="ctr">
              <a:lnSpc>
                <a:spcPts val="434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490420" y="894269"/>
            <a:ext cx="5768880" cy="189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67"/>
              </a:lnSpc>
            </a:pPr>
            <a:r>
              <a:rPr lang="en-US" sz="1367" spc="273">
                <a:solidFill>
                  <a:srgbClr val="737373"/>
                </a:solidFill>
                <a:latin typeface="Blacker Sans Text"/>
              </a:rPr>
              <a:t>YOUNG WATER ANDERSON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706311" y="7429697"/>
            <a:ext cx="13552989" cy="2480029"/>
            <a:chOff x="0" y="0"/>
            <a:chExt cx="5807803" cy="106275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07804" cy="1062756"/>
            </a:xfrm>
            <a:custGeom>
              <a:avLst/>
              <a:gdLst/>
              <a:ahLst/>
              <a:cxnLst/>
              <a:rect r="r" b="b" t="t" l="l"/>
              <a:pathLst>
                <a:path h="1062756" w="5807804">
                  <a:moveTo>
                    <a:pt x="5683343" y="1062756"/>
                  </a:moveTo>
                  <a:lnTo>
                    <a:pt x="124460" y="1062756"/>
                  </a:lnTo>
                  <a:cubicBezTo>
                    <a:pt x="55880" y="1062756"/>
                    <a:pt x="0" y="1006876"/>
                    <a:pt x="0" y="9382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83343" y="0"/>
                  </a:lnTo>
                  <a:cubicBezTo>
                    <a:pt x="5751923" y="0"/>
                    <a:pt x="5807804" y="55880"/>
                    <a:pt x="5807804" y="124460"/>
                  </a:cubicBezTo>
                  <a:lnTo>
                    <a:pt x="5807804" y="938296"/>
                  </a:lnTo>
                  <a:cubicBezTo>
                    <a:pt x="5807804" y="1006876"/>
                    <a:pt x="5751923" y="1062756"/>
                    <a:pt x="5683343" y="1062756"/>
                  </a:cubicBezTo>
                  <a:close/>
                </a:path>
              </a:pathLst>
            </a:custGeom>
            <a:solidFill>
              <a:srgbClr val="695853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839758" y="7932477"/>
            <a:ext cx="13328222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5FFF5"/>
                </a:solidFill>
                <a:latin typeface="DM Sans"/>
              </a:rPr>
              <a:t>-Accountant approved the payment vouchers prepared by accounts executive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F5FFF5"/>
                </a:solidFill>
                <a:latin typeface="DM Sans"/>
              </a:rPr>
              <a:t>-Accountant not senior enough and may result in payment being misstated 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F5FFF5"/>
                </a:solidFill>
                <a:latin typeface="DM Sans"/>
              </a:rPr>
              <a:t>-Recommend that the Finance Director undertakes the approval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4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2925483">
            <a:off x="6582060" y="4293250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1" y="0"/>
                </a:lnTo>
                <a:lnTo>
                  <a:pt x="15026801" y="1591351"/>
                </a:lnTo>
                <a:lnTo>
                  <a:pt x="0" y="1591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052263" y="-109149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2944979" y="773448"/>
            <a:ext cx="15859325" cy="2258023"/>
            <a:chOff x="0" y="0"/>
            <a:chExt cx="1537211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453D43"/>
            </a:solidFill>
            <a:ln>
              <a:noFill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9605" y="1028700"/>
            <a:ext cx="10853410" cy="1747520"/>
            <a:chOff x="0" y="0"/>
            <a:chExt cx="14471213" cy="233002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14471213" cy="1036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DM Sans Bold"/>
                </a:rPr>
                <a:t>SUMMARY OF MATTERS TO BE BROUGHT TO THE ATTENTION OF THE ENGAGEMENT PARTNER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07" y="1277704"/>
              <a:ext cx="6207863" cy="10523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83"/>
                </a:lnSpc>
              </a:pPr>
              <a:r>
                <a:rPr lang="en-US" sz="5300">
                  <a:solidFill>
                    <a:srgbClr val="FFFFFF"/>
                  </a:solidFill>
                  <a:latin typeface="Helveticish Bold"/>
                </a:rPr>
                <a:t>Receivables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80473" y="6052156"/>
            <a:ext cx="10422542" cy="1577689"/>
            <a:chOff x="0" y="0"/>
            <a:chExt cx="13896722" cy="210358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019486"/>
              <a:ext cx="13896722" cy="10840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76"/>
                </a:lnSpc>
              </a:pPr>
              <a:r>
                <a:rPr lang="en-US" sz="2103" spc="206">
                  <a:solidFill>
                    <a:srgbClr val="040506"/>
                  </a:solidFill>
                  <a:latin typeface="Montserrat Light Bold"/>
                </a:rPr>
                <a:t>Cut-off issue</a:t>
              </a:r>
              <a:r>
                <a:rPr lang="en-US" sz="2103" spc="206">
                  <a:solidFill>
                    <a:srgbClr val="040506"/>
                  </a:solidFill>
                  <a:latin typeface="Montserrat Light"/>
                </a:rPr>
                <a:t> due to recognition of sales made after year-end.</a:t>
              </a:r>
            </a:p>
            <a:p>
              <a:pPr>
                <a:lnSpc>
                  <a:spcPts val="2903"/>
                </a:lnSpc>
              </a:pPr>
              <a:r>
                <a:rPr lang="en-US" sz="2103" spc="206">
                  <a:solidFill>
                    <a:srgbClr val="040506"/>
                  </a:solidFill>
                  <a:latin typeface="Montserrat Light"/>
                </a:rPr>
                <a:t>Causing </a:t>
              </a:r>
              <a:r>
                <a:rPr lang="en-US" sz="2103" spc="206">
                  <a:solidFill>
                    <a:srgbClr val="040506"/>
                  </a:solidFill>
                  <a:latin typeface="Montserrat Light Bold"/>
                </a:rPr>
                <a:t>overstatement of revenue by RM68,490.84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21398" y="-57150"/>
              <a:ext cx="6698413" cy="630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73"/>
                </a:lnSpc>
              </a:pPr>
              <a:r>
                <a:rPr lang="en-US" sz="2879" spc="40">
                  <a:solidFill>
                    <a:srgbClr val="FFFFFF"/>
                  </a:solidFill>
                  <a:latin typeface="Montserrat Classic"/>
                </a:rPr>
                <a:t>Banquet &amp; Event Sales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80473" y="8566787"/>
            <a:ext cx="8990946" cy="1168652"/>
            <a:chOff x="0" y="0"/>
            <a:chExt cx="11987928" cy="155820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083581"/>
              <a:ext cx="11987928" cy="474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03"/>
                </a:lnSpc>
              </a:pPr>
              <a:r>
                <a:rPr lang="en-US" sz="2103" spc="206">
                  <a:solidFill>
                    <a:srgbClr val="040506"/>
                  </a:solidFill>
                  <a:latin typeface="Montserrat Light Bold"/>
                </a:rPr>
                <a:t>Incorrect recognition</a:t>
              </a:r>
              <a:r>
                <a:rPr lang="en-US" sz="2103" spc="206">
                  <a:solidFill>
                    <a:srgbClr val="040506"/>
                  </a:solidFill>
                  <a:latin typeface="Montserrat Light"/>
                </a:rPr>
                <a:t> of deposit of </a:t>
              </a:r>
              <a:r>
                <a:rPr lang="en-US" sz="2103" spc="206">
                  <a:solidFill>
                    <a:srgbClr val="040506"/>
                  </a:solidFill>
                  <a:latin typeface="Montserrat Light Bold"/>
                </a:rPr>
                <a:t>RM 6,000.00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908169" y="-57150"/>
              <a:ext cx="10856579" cy="630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73"/>
                </a:lnSpc>
              </a:pPr>
              <a:r>
                <a:rPr lang="en-US" sz="2879" spc="40">
                  <a:solidFill>
                    <a:srgbClr val="FFFFFF"/>
                  </a:solidFill>
                  <a:latin typeface="Montserrat Classic"/>
                </a:rPr>
                <a:t>Rental Revenue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80473" y="3537526"/>
            <a:ext cx="10075930" cy="1617734"/>
            <a:chOff x="0" y="0"/>
            <a:chExt cx="13434573" cy="215697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1005423"/>
              <a:ext cx="13434573" cy="1151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76"/>
                </a:lnSpc>
              </a:pPr>
              <a:r>
                <a:rPr lang="en-US" sz="2103" spc="206">
                  <a:solidFill>
                    <a:srgbClr val="040506"/>
                  </a:solidFill>
                  <a:latin typeface="Montserrat Light Bold"/>
                </a:rPr>
                <a:t>Cut-off issue</a:t>
              </a:r>
              <a:r>
                <a:rPr lang="en-US" sz="2103" spc="206">
                  <a:solidFill>
                    <a:srgbClr val="040506"/>
                  </a:solidFill>
                  <a:latin typeface="Montserrat Light"/>
                </a:rPr>
                <a:t> due to recognition of sales made after year-end.</a:t>
              </a:r>
            </a:p>
            <a:p>
              <a:pPr>
                <a:lnSpc>
                  <a:spcPts val="3576"/>
                </a:lnSpc>
              </a:pPr>
              <a:r>
                <a:rPr lang="en-US" sz="2103" spc="206">
                  <a:solidFill>
                    <a:srgbClr val="040506"/>
                  </a:solidFill>
                  <a:latin typeface="Montserrat Light"/>
                </a:rPr>
                <a:t>Causing </a:t>
              </a:r>
              <a:r>
                <a:rPr lang="en-US" sz="2103" spc="206">
                  <a:solidFill>
                    <a:srgbClr val="040506"/>
                  </a:solidFill>
                  <a:latin typeface="Montserrat Light Bold"/>
                </a:rPr>
                <a:t>overstatement of revenue by RM7,006.69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866923" y="-57150"/>
              <a:ext cx="12166698" cy="630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73"/>
                </a:lnSpc>
              </a:pPr>
              <a:r>
                <a:rPr lang="en-US" sz="2879" spc="40">
                  <a:solidFill>
                    <a:srgbClr val="FFFFFF"/>
                  </a:solidFill>
                  <a:latin typeface="Montserrat Classic"/>
                </a:rPr>
                <a:t>Room Revenue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490420" y="894269"/>
            <a:ext cx="5768880" cy="189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67"/>
              </a:lnSpc>
            </a:pPr>
            <a:r>
              <a:rPr lang="en-US" sz="1367" spc="273">
                <a:solidFill>
                  <a:srgbClr val="FFFFFF"/>
                </a:solidFill>
                <a:latin typeface="Blacker Sans Text"/>
              </a:rPr>
              <a:t>YOUNG WATER ANDERSON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164105">
            <a:off x="-526100" y="-646035"/>
            <a:ext cx="19397009" cy="8405872"/>
            <a:chOff x="0" y="0"/>
            <a:chExt cx="5108677" cy="22138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08677" cy="2213892"/>
            </a:xfrm>
            <a:custGeom>
              <a:avLst/>
              <a:gdLst/>
              <a:ahLst/>
              <a:cxnLst/>
              <a:rect r="r" b="b" t="t" l="l"/>
              <a:pathLst>
                <a:path h="2213892" w="5108677">
                  <a:moveTo>
                    <a:pt x="0" y="0"/>
                  </a:moveTo>
                  <a:lnTo>
                    <a:pt x="5108677" y="0"/>
                  </a:lnTo>
                  <a:lnTo>
                    <a:pt x="5108677" y="2213892"/>
                  </a:lnTo>
                  <a:lnTo>
                    <a:pt x="0" y="2213892"/>
                  </a:lnTo>
                  <a:close/>
                </a:path>
              </a:pathLst>
            </a:custGeom>
            <a:solidFill>
              <a:srgbClr val="EEEEEE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206640" y="7202672"/>
            <a:ext cx="2676928" cy="5439449"/>
            <a:chOff x="0" y="0"/>
            <a:chExt cx="3569237" cy="725259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569237" cy="7252598"/>
              <a:chOff x="0" y="0"/>
              <a:chExt cx="660400" cy="134191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60400" cy="1341916"/>
              </a:xfrm>
              <a:custGeom>
                <a:avLst/>
                <a:gdLst/>
                <a:ahLst/>
                <a:cxnLst/>
                <a:rect r="r" b="b" t="t" l="l"/>
                <a:pathLst>
                  <a:path h="1341916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40255"/>
                    </a:cubicBezTo>
                    <a:lnTo>
                      <a:pt x="660400" y="1341916"/>
                    </a:lnTo>
                    <a:lnTo>
                      <a:pt x="0" y="1341916"/>
                    </a:lnTo>
                    <a:lnTo>
                      <a:pt x="0" y="340999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FFFFFF">
                  <a:alpha val="94902"/>
                </a:srgbClr>
              </a:solidFill>
              <a:ln>
                <a:noFill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07950"/>
                <a:ext cx="660400" cy="704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34360" y="362046"/>
              <a:ext cx="3024981" cy="3024981"/>
            </a:xfrm>
            <a:custGeom>
              <a:avLst/>
              <a:gdLst/>
              <a:ahLst/>
              <a:cxnLst/>
              <a:rect r="r" b="b" t="t" l="l"/>
              <a:pathLst>
                <a:path h="3024981" w="3024981">
                  <a:moveTo>
                    <a:pt x="0" y="0"/>
                  </a:moveTo>
                  <a:lnTo>
                    <a:pt x="3024981" y="0"/>
                  </a:lnTo>
                  <a:lnTo>
                    <a:pt x="3024981" y="3024982"/>
                  </a:lnTo>
                  <a:lnTo>
                    <a:pt x="0" y="3024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563751" y="910466"/>
              <a:ext cx="2366198" cy="1804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936"/>
                </a:lnSpc>
                <a:spcBef>
                  <a:spcPct val="0"/>
                </a:spcBef>
              </a:pPr>
              <a:r>
                <a:rPr lang="en-US" sz="8280">
                  <a:solidFill>
                    <a:srgbClr val="FFFFFF"/>
                  </a:solidFill>
                  <a:latin typeface="Codec Pro ExtraBold"/>
                </a:rPr>
                <a:t>01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135266" y="7202672"/>
            <a:ext cx="2676928" cy="5439449"/>
            <a:chOff x="0" y="0"/>
            <a:chExt cx="3569237" cy="725259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569237" cy="7252598"/>
              <a:chOff x="0" y="0"/>
              <a:chExt cx="660400" cy="134191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60400" cy="1341916"/>
              </a:xfrm>
              <a:custGeom>
                <a:avLst/>
                <a:gdLst/>
                <a:ahLst/>
                <a:cxnLst/>
                <a:rect r="r" b="b" t="t" l="l"/>
                <a:pathLst>
                  <a:path h="1341916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40255"/>
                    </a:cubicBezTo>
                    <a:lnTo>
                      <a:pt x="660400" y="1341916"/>
                    </a:lnTo>
                    <a:lnTo>
                      <a:pt x="0" y="1341916"/>
                    </a:lnTo>
                    <a:lnTo>
                      <a:pt x="0" y="340999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FFFFFF">
                  <a:alpha val="94902"/>
                </a:srgbClr>
              </a:solidFill>
              <a:ln>
                <a:noFill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107950"/>
                <a:ext cx="660400" cy="704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272128" y="417540"/>
              <a:ext cx="3024981" cy="3024981"/>
            </a:xfrm>
            <a:custGeom>
              <a:avLst/>
              <a:gdLst/>
              <a:ahLst/>
              <a:cxnLst/>
              <a:rect r="r" b="b" t="t" l="l"/>
              <a:pathLst>
                <a:path h="3024981" w="3024981">
                  <a:moveTo>
                    <a:pt x="0" y="0"/>
                  </a:moveTo>
                  <a:lnTo>
                    <a:pt x="3024981" y="0"/>
                  </a:lnTo>
                  <a:lnTo>
                    <a:pt x="3024981" y="3024981"/>
                  </a:lnTo>
                  <a:lnTo>
                    <a:pt x="0" y="3024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601519" y="965960"/>
              <a:ext cx="2366198" cy="1804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936"/>
                </a:lnSpc>
                <a:spcBef>
                  <a:spcPct val="0"/>
                </a:spcBef>
              </a:pPr>
              <a:r>
                <a:rPr lang="en-US" sz="8280">
                  <a:solidFill>
                    <a:srgbClr val="FFFFFF"/>
                  </a:solidFill>
                  <a:latin typeface="Codec Pro ExtraBold"/>
                </a:rPr>
                <a:t>02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23789" y="3385579"/>
            <a:ext cx="5833144" cy="2688954"/>
            <a:chOff x="0" y="0"/>
            <a:chExt cx="7777525" cy="358527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576120" y="-38100"/>
              <a:ext cx="6496823" cy="670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20"/>
                </a:lnSpc>
                <a:spcBef>
                  <a:spcPct val="0"/>
                </a:spcBef>
              </a:pPr>
              <a:r>
                <a:rPr lang="en-US" sz="3169">
                  <a:solidFill>
                    <a:srgbClr val="181818"/>
                  </a:solidFill>
                  <a:latin typeface="Montserrat Classic Bold"/>
                </a:rPr>
                <a:t>Salaries and Payroll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227364"/>
              <a:ext cx="7777525" cy="23579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89"/>
                </a:lnSpc>
              </a:pPr>
              <a:r>
                <a:rPr lang="en-US" sz="2564" spc="100">
                  <a:solidFill>
                    <a:srgbClr val="181818"/>
                  </a:solidFill>
                  <a:latin typeface="Montserrat Classic Bold"/>
                </a:rPr>
                <a:t>EPF misstatement</a:t>
              </a:r>
              <a:r>
                <a:rPr lang="en-US" sz="2564" spc="100">
                  <a:solidFill>
                    <a:srgbClr val="181818"/>
                  </a:solidFill>
                  <a:latin typeface="Montserrat Classic"/>
                </a:rPr>
                <a:t> causing </a:t>
              </a:r>
              <a:r>
                <a:rPr lang="en-US" sz="2564" spc="100">
                  <a:solidFill>
                    <a:srgbClr val="181818"/>
                  </a:solidFill>
                  <a:latin typeface="Montserrat Classic Bold"/>
                </a:rPr>
                <a:t>understatement</a:t>
              </a:r>
              <a:r>
                <a:rPr lang="en-US" sz="2564" spc="100">
                  <a:solidFill>
                    <a:srgbClr val="181818"/>
                  </a:solidFill>
                  <a:latin typeface="Montserrat Classic"/>
                </a:rPr>
                <a:t> of payroll expense and profit be </a:t>
              </a:r>
              <a:r>
                <a:rPr lang="en-US" sz="2564" spc="100">
                  <a:solidFill>
                    <a:srgbClr val="181818"/>
                  </a:solidFill>
                  <a:latin typeface="Montserrat Classic Bold"/>
                </a:rPr>
                <a:t>overstated</a:t>
              </a:r>
            </a:p>
            <a:p>
              <a:pPr algn="just">
                <a:lnSpc>
                  <a:spcPts val="3589"/>
                </a:lnSpc>
              </a:pPr>
              <a:r>
                <a:rPr lang="en-US" sz="2564" spc="100">
                  <a:solidFill>
                    <a:srgbClr val="181818"/>
                  </a:solidFill>
                  <a:latin typeface="Montserrat Classic Bold"/>
                </a:rPr>
                <a:t>by RM10170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73017" y="1018806"/>
            <a:ext cx="11621101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DM Sans Bold"/>
              </a:rPr>
              <a:t>SUMMARY OF MATTERS TO BE BROUGHT TO THE ATTENTION OF THE ENGAGEMENT PARTNER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90420" y="894269"/>
            <a:ext cx="5768880" cy="189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67"/>
              </a:lnSpc>
            </a:pPr>
            <a:r>
              <a:rPr lang="en-US" sz="1367" spc="273">
                <a:solidFill>
                  <a:srgbClr val="737373"/>
                </a:solidFill>
                <a:latin typeface="Blacker Sans Text"/>
              </a:rPr>
              <a:t>YOUNG WATER ANDERSON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073753" y="3385579"/>
            <a:ext cx="8448705" cy="3133192"/>
            <a:chOff x="0" y="0"/>
            <a:chExt cx="11264940" cy="4177590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4323607" y="-66675"/>
              <a:ext cx="2617726" cy="708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37"/>
                </a:lnSpc>
              </a:pPr>
              <a:r>
                <a:rPr lang="en-US" sz="3169">
                  <a:solidFill>
                    <a:srgbClr val="000000"/>
                  </a:solidFill>
                  <a:latin typeface="Montserrat Classic Bold"/>
                </a:rPr>
                <a:t>Purchase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222639"/>
              <a:ext cx="11264940" cy="2954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3"/>
                </a:lnSpc>
              </a:pPr>
              <a:r>
                <a:rPr lang="en-US" sz="2559">
                  <a:solidFill>
                    <a:srgbClr val="000000"/>
                  </a:solidFill>
                  <a:latin typeface="Montserrat Classic Bold"/>
                </a:rPr>
                <a:t>Items misincluded in invoice </a:t>
              </a:r>
              <a:r>
                <a:rPr lang="en-US" sz="2559">
                  <a:solidFill>
                    <a:srgbClr val="000000"/>
                  </a:solidFill>
                  <a:latin typeface="Montserrat Classic"/>
                </a:rPr>
                <a:t>causing </a:t>
              </a:r>
            </a:p>
            <a:p>
              <a:pPr algn="ctr">
                <a:lnSpc>
                  <a:spcPts val="3583"/>
                </a:lnSpc>
              </a:pPr>
              <a:r>
                <a:rPr lang="en-US" sz="2559">
                  <a:solidFill>
                    <a:srgbClr val="000000"/>
                  </a:solidFill>
                  <a:latin typeface="Montserrat Classic Bold"/>
                </a:rPr>
                <a:t>overstatement of purchase by RM5206</a:t>
              </a:r>
            </a:p>
            <a:p>
              <a:pPr algn="ctr">
                <a:lnSpc>
                  <a:spcPts val="3583"/>
                </a:lnSpc>
              </a:pPr>
              <a:r>
                <a:rPr lang="en-US" sz="2559">
                  <a:solidFill>
                    <a:srgbClr val="000000"/>
                  </a:solidFill>
                  <a:latin typeface="Montserrat Classic"/>
                </a:rPr>
                <a:t>and</a:t>
              </a:r>
              <a:r>
                <a:rPr lang="en-US" sz="2559">
                  <a:solidFill>
                    <a:srgbClr val="000000"/>
                  </a:solidFill>
                  <a:latin typeface="Montserrat Classic Bold"/>
                </a:rPr>
                <a:t> payment recorded in wrong supplier accoun</a:t>
              </a:r>
              <a:r>
                <a:rPr lang="en-US" sz="2559">
                  <a:solidFill>
                    <a:srgbClr val="000000"/>
                  </a:solidFill>
                  <a:latin typeface="Montserrat Classic"/>
                </a:rPr>
                <a:t>t causing payables of Bio Hygiene Sdn Bhd </a:t>
              </a:r>
              <a:r>
                <a:rPr lang="en-US" sz="2559">
                  <a:solidFill>
                    <a:srgbClr val="000000"/>
                  </a:solidFill>
                  <a:latin typeface="Montserrat Classic Bold"/>
                </a:rPr>
                <a:t>overstated by RM6648.90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3D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3986589">
            <a:off x="4667104" y="4643292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240034" y="8209289"/>
            <a:ext cx="5422036" cy="484265"/>
            <a:chOff x="0" y="0"/>
            <a:chExt cx="7229381" cy="645686"/>
          </a:xfrm>
        </p:grpSpPr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0" y="0"/>
              <a:ext cx="7229381" cy="645686"/>
              <a:chOff x="0" y="0"/>
              <a:chExt cx="13271500" cy="118533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-12700" y="0"/>
                <a:ext cx="10629900" cy="1193800"/>
              </a:xfrm>
              <a:custGeom>
                <a:avLst/>
                <a:gdLst/>
                <a:ahLst/>
                <a:cxnLst/>
                <a:rect r="r" b="b" t="t" l="l"/>
                <a:pathLst>
                  <a:path h="1193800" w="10629900">
                    <a:moveTo>
                      <a:pt x="622300" y="12700"/>
                    </a:moveTo>
                    <a:cubicBezTo>
                      <a:pt x="635000" y="0"/>
                      <a:pt x="660400" y="0"/>
                      <a:pt x="673100" y="12700"/>
                    </a:cubicBezTo>
                    <a:lnTo>
                      <a:pt x="800100" y="419100"/>
                    </a:lnTo>
                    <a:cubicBezTo>
                      <a:pt x="812800" y="431800"/>
                      <a:pt x="812800" y="431800"/>
                      <a:pt x="825500" y="431800"/>
                    </a:cubicBezTo>
                    <a:lnTo>
                      <a:pt x="1257300" y="431800"/>
                    </a:lnTo>
                    <a:cubicBezTo>
                      <a:pt x="1282700" y="431800"/>
                      <a:pt x="1295400" y="457200"/>
                      <a:pt x="1270000" y="469900"/>
                    </a:cubicBezTo>
                    <a:lnTo>
                      <a:pt x="927100" y="723900"/>
                    </a:lnTo>
                    <a:cubicBezTo>
                      <a:pt x="914400" y="736600"/>
                      <a:pt x="914400" y="736600"/>
                      <a:pt x="914400" y="749300"/>
                    </a:cubicBezTo>
                    <a:lnTo>
                      <a:pt x="1041400" y="1155700"/>
                    </a:lnTo>
                    <a:cubicBezTo>
                      <a:pt x="1054100" y="1181100"/>
                      <a:pt x="1028700" y="1193800"/>
                      <a:pt x="1016000" y="1181100"/>
                    </a:cubicBezTo>
                    <a:lnTo>
                      <a:pt x="660400" y="927100"/>
                    </a:lnTo>
                    <a:cubicBezTo>
                      <a:pt x="647700" y="927100"/>
                      <a:pt x="647700" y="927100"/>
                      <a:pt x="635000" y="927100"/>
                    </a:cubicBezTo>
                    <a:lnTo>
                      <a:pt x="279400" y="1181100"/>
                    </a:lnTo>
                    <a:cubicBezTo>
                      <a:pt x="266700" y="1193800"/>
                      <a:pt x="241300" y="1181100"/>
                      <a:pt x="254000" y="1155700"/>
                    </a:cubicBezTo>
                    <a:lnTo>
                      <a:pt x="381000" y="749300"/>
                    </a:lnTo>
                    <a:cubicBezTo>
                      <a:pt x="381000" y="736600"/>
                      <a:pt x="381000" y="736600"/>
                      <a:pt x="368300" y="723900"/>
                    </a:cubicBezTo>
                    <a:lnTo>
                      <a:pt x="25400" y="469900"/>
                    </a:lnTo>
                    <a:cubicBezTo>
                      <a:pt x="0" y="457200"/>
                      <a:pt x="12700" y="431800"/>
                      <a:pt x="38100" y="431800"/>
                    </a:cubicBezTo>
                    <a:lnTo>
                      <a:pt x="469900" y="431800"/>
                    </a:lnTo>
                    <a:cubicBezTo>
                      <a:pt x="482600" y="431800"/>
                      <a:pt x="482600" y="431800"/>
                      <a:pt x="495300" y="419100"/>
                    </a:cubicBezTo>
                    <a:lnTo>
                      <a:pt x="622300" y="12700"/>
                    </a:lnTo>
                    <a:moveTo>
                      <a:pt x="1955800" y="12700"/>
                    </a:moveTo>
                    <a:cubicBezTo>
                      <a:pt x="1968500" y="0"/>
                      <a:pt x="1993900" y="0"/>
                      <a:pt x="2006600" y="12700"/>
                    </a:cubicBezTo>
                    <a:lnTo>
                      <a:pt x="2133600" y="419100"/>
                    </a:lnTo>
                    <a:cubicBezTo>
                      <a:pt x="2146300" y="431800"/>
                      <a:pt x="2146300" y="431800"/>
                      <a:pt x="2159000" y="431800"/>
                    </a:cubicBezTo>
                    <a:lnTo>
                      <a:pt x="2590800" y="431800"/>
                    </a:lnTo>
                    <a:cubicBezTo>
                      <a:pt x="2616200" y="431800"/>
                      <a:pt x="2628900" y="457200"/>
                      <a:pt x="2603500" y="469900"/>
                    </a:cubicBezTo>
                    <a:lnTo>
                      <a:pt x="2260600" y="723900"/>
                    </a:lnTo>
                    <a:cubicBezTo>
                      <a:pt x="2247900" y="736600"/>
                      <a:pt x="2247900" y="736600"/>
                      <a:pt x="2247900" y="749300"/>
                    </a:cubicBezTo>
                    <a:lnTo>
                      <a:pt x="2374900" y="1155700"/>
                    </a:lnTo>
                    <a:cubicBezTo>
                      <a:pt x="2387600" y="1181100"/>
                      <a:pt x="2362200" y="1193800"/>
                      <a:pt x="2349500" y="1181100"/>
                    </a:cubicBezTo>
                    <a:lnTo>
                      <a:pt x="1993900" y="927100"/>
                    </a:lnTo>
                    <a:cubicBezTo>
                      <a:pt x="1981200" y="927100"/>
                      <a:pt x="1981200" y="927100"/>
                      <a:pt x="1968500" y="927100"/>
                    </a:cubicBezTo>
                    <a:lnTo>
                      <a:pt x="1612900" y="1181100"/>
                    </a:lnTo>
                    <a:cubicBezTo>
                      <a:pt x="1600200" y="1193800"/>
                      <a:pt x="1574800" y="1181100"/>
                      <a:pt x="1587500" y="1155700"/>
                    </a:cubicBezTo>
                    <a:lnTo>
                      <a:pt x="1714500" y="749300"/>
                    </a:lnTo>
                    <a:cubicBezTo>
                      <a:pt x="1714500" y="736600"/>
                      <a:pt x="1714500" y="736600"/>
                      <a:pt x="1701800" y="723900"/>
                    </a:cubicBezTo>
                    <a:lnTo>
                      <a:pt x="1358900" y="469900"/>
                    </a:lnTo>
                    <a:cubicBezTo>
                      <a:pt x="1333500" y="457200"/>
                      <a:pt x="1346200" y="431800"/>
                      <a:pt x="1371600" y="431800"/>
                    </a:cubicBezTo>
                    <a:lnTo>
                      <a:pt x="1803400" y="431800"/>
                    </a:lnTo>
                    <a:cubicBezTo>
                      <a:pt x="1816100" y="431800"/>
                      <a:pt x="1816100" y="431800"/>
                      <a:pt x="1828800" y="419100"/>
                    </a:cubicBezTo>
                    <a:lnTo>
                      <a:pt x="1955800" y="12700"/>
                    </a:lnTo>
                    <a:moveTo>
                      <a:pt x="3289300" y="12700"/>
                    </a:moveTo>
                    <a:cubicBezTo>
                      <a:pt x="3302000" y="0"/>
                      <a:pt x="3327400" y="0"/>
                      <a:pt x="3340100" y="12700"/>
                    </a:cubicBezTo>
                    <a:lnTo>
                      <a:pt x="3467100" y="419100"/>
                    </a:lnTo>
                    <a:cubicBezTo>
                      <a:pt x="3479800" y="431800"/>
                      <a:pt x="3479800" y="431800"/>
                      <a:pt x="3492500" y="431800"/>
                    </a:cubicBezTo>
                    <a:lnTo>
                      <a:pt x="3924300" y="431800"/>
                    </a:lnTo>
                    <a:cubicBezTo>
                      <a:pt x="3949700" y="431800"/>
                      <a:pt x="3962400" y="457200"/>
                      <a:pt x="3937000" y="469900"/>
                    </a:cubicBezTo>
                    <a:lnTo>
                      <a:pt x="3594100" y="723900"/>
                    </a:lnTo>
                    <a:cubicBezTo>
                      <a:pt x="3581400" y="736600"/>
                      <a:pt x="3581400" y="736600"/>
                      <a:pt x="3581400" y="749300"/>
                    </a:cubicBezTo>
                    <a:lnTo>
                      <a:pt x="3708400" y="1155700"/>
                    </a:lnTo>
                    <a:cubicBezTo>
                      <a:pt x="3721100" y="1181100"/>
                      <a:pt x="3695700" y="1193800"/>
                      <a:pt x="3683000" y="1181100"/>
                    </a:cubicBezTo>
                    <a:lnTo>
                      <a:pt x="3327400" y="927100"/>
                    </a:lnTo>
                    <a:cubicBezTo>
                      <a:pt x="3314700" y="927100"/>
                      <a:pt x="3314700" y="927100"/>
                      <a:pt x="3302000" y="927100"/>
                    </a:cubicBezTo>
                    <a:lnTo>
                      <a:pt x="2946400" y="1181100"/>
                    </a:lnTo>
                    <a:cubicBezTo>
                      <a:pt x="2933700" y="1193800"/>
                      <a:pt x="2908300" y="1181100"/>
                      <a:pt x="2921000" y="1155700"/>
                    </a:cubicBezTo>
                    <a:lnTo>
                      <a:pt x="3048000" y="749300"/>
                    </a:lnTo>
                    <a:cubicBezTo>
                      <a:pt x="3048000" y="736600"/>
                      <a:pt x="3048000" y="736600"/>
                      <a:pt x="3035300" y="723900"/>
                    </a:cubicBezTo>
                    <a:lnTo>
                      <a:pt x="2692400" y="469900"/>
                    </a:lnTo>
                    <a:cubicBezTo>
                      <a:pt x="2667000" y="457200"/>
                      <a:pt x="2679700" y="431800"/>
                      <a:pt x="2705100" y="431800"/>
                    </a:cubicBezTo>
                    <a:lnTo>
                      <a:pt x="3136900" y="431800"/>
                    </a:lnTo>
                    <a:cubicBezTo>
                      <a:pt x="3149600" y="431800"/>
                      <a:pt x="3149600" y="431800"/>
                      <a:pt x="3162300" y="419100"/>
                    </a:cubicBezTo>
                    <a:lnTo>
                      <a:pt x="3289300" y="12700"/>
                    </a:lnTo>
                    <a:moveTo>
                      <a:pt x="4622800" y="12700"/>
                    </a:moveTo>
                    <a:cubicBezTo>
                      <a:pt x="4635500" y="0"/>
                      <a:pt x="4660900" y="0"/>
                      <a:pt x="4673600" y="12700"/>
                    </a:cubicBezTo>
                    <a:lnTo>
                      <a:pt x="4800600" y="419100"/>
                    </a:lnTo>
                    <a:cubicBezTo>
                      <a:pt x="4813300" y="431800"/>
                      <a:pt x="4813300" y="431800"/>
                      <a:pt x="4826000" y="431800"/>
                    </a:cubicBezTo>
                    <a:lnTo>
                      <a:pt x="5257800" y="431800"/>
                    </a:lnTo>
                    <a:cubicBezTo>
                      <a:pt x="5283200" y="431800"/>
                      <a:pt x="5295900" y="457200"/>
                      <a:pt x="5270500" y="469900"/>
                    </a:cubicBezTo>
                    <a:lnTo>
                      <a:pt x="4927600" y="723900"/>
                    </a:lnTo>
                    <a:cubicBezTo>
                      <a:pt x="4914900" y="736600"/>
                      <a:pt x="4914900" y="736600"/>
                      <a:pt x="4914900" y="749300"/>
                    </a:cubicBezTo>
                    <a:lnTo>
                      <a:pt x="5041900" y="1155700"/>
                    </a:lnTo>
                    <a:cubicBezTo>
                      <a:pt x="5054600" y="1181100"/>
                      <a:pt x="5029200" y="1193800"/>
                      <a:pt x="5016500" y="1181100"/>
                    </a:cubicBezTo>
                    <a:lnTo>
                      <a:pt x="4660900" y="927100"/>
                    </a:lnTo>
                    <a:cubicBezTo>
                      <a:pt x="4648200" y="927100"/>
                      <a:pt x="4648200" y="927100"/>
                      <a:pt x="4635500" y="927100"/>
                    </a:cubicBezTo>
                    <a:lnTo>
                      <a:pt x="4279900" y="1181100"/>
                    </a:lnTo>
                    <a:cubicBezTo>
                      <a:pt x="4267200" y="1193800"/>
                      <a:pt x="4241800" y="1181100"/>
                      <a:pt x="4254500" y="1155700"/>
                    </a:cubicBezTo>
                    <a:lnTo>
                      <a:pt x="4381500" y="749300"/>
                    </a:lnTo>
                    <a:cubicBezTo>
                      <a:pt x="4381500" y="736600"/>
                      <a:pt x="4381500" y="736600"/>
                      <a:pt x="4368800" y="723900"/>
                    </a:cubicBezTo>
                    <a:lnTo>
                      <a:pt x="4025900" y="469900"/>
                    </a:lnTo>
                    <a:cubicBezTo>
                      <a:pt x="4000500" y="457200"/>
                      <a:pt x="4013200" y="431800"/>
                      <a:pt x="4038600" y="431800"/>
                    </a:cubicBezTo>
                    <a:lnTo>
                      <a:pt x="4470400" y="431800"/>
                    </a:lnTo>
                    <a:cubicBezTo>
                      <a:pt x="4483100" y="431800"/>
                      <a:pt x="4483100" y="431800"/>
                      <a:pt x="4495800" y="419100"/>
                    </a:cubicBezTo>
                    <a:lnTo>
                      <a:pt x="4622800" y="12700"/>
                    </a:lnTo>
                    <a:moveTo>
                      <a:pt x="5956300" y="12700"/>
                    </a:moveTo>
                    <a:cubicBezTo>
                      <a:pt x="5969000" y="0"/>
                      <a:pt x="5994400" y="0"/>
                      <a:pt x="6007100" y="12700"/>
                    </a:cubicBezTo>
                    <a:lnTo>
                      <a:pt x="6134100" y="419100"/>
                    </a:lnTo>
                    <a:cubicBezTo>
                      <a:pt x="6146800" y="431800"/>
                      <a:pt x="6146800" y="431800"/>
                      <a:pt x="6159500" y="431800"/>
                    </a:cubicBezTo>
                    <a:lnTo>
                      <a:pt x="6591300" y="431800"/>
                    </a:lnTo>
                    <a:cubicBezTo>
                      <a:pt x="6616700" y="431800"/>
                      <a:pt x="6629400" y="457200"/>
                      <a:pt x="6604000" y="469900"/>
                    </a:cubicBezTo>
                    <a:lnTo>
                      <a:pt x="6261100" y="723900"/>
                    </a:lnTo>
                    <a:cubicBezTo>
                      <a:pt x="6248400" y="736600"/>
                      <a:pt x="6248400" y="736600"/>
                      <a:pt x="6248400" y="749300"/>
                    </a:cubicBezTo>
                    <a:lnTo>
                      <a:pt x="6375400" y="1155700"/>
                    </a:lnTo>
                    <a:cubicBezTo>
                      <a:pt x="6388100" y="1181100"/>
                      <a:pt x="6362700" y="1193800"/>
                      <a:pt x="6350000" y="1181100"/>
                    </a:cubicBezTo>
                    <a:lnTo>
                      <a:pt x="5994400" y="927100"/>
                    </a:lnTo>
                    <a:cubicBezTo>
                      <a:pt x="5981700" y="927100"/>
                      <a:pt x="5981700" y="927100"/>
                      <a:pt x="5969000" y="927100"/>
                    </a:cubicBezTo>
                    <a:lnTo>
                      <a:pt x="5613400" y="1181100"/>
                    </a:lnTo>
                    <a:cubicBezTo>
                      <a:pt x="5600700" y="1193800"/>
                      <a:pt x="5575300" y="1181100"/>
                      <a:pt x="5588000" y="1155700"/>
                    </a:cubicBezTo>
                    <a:lnTo>
                      <a:pt x="5715000" y="749300"/>
                    </a:lnTo>
                    <a:cubicBezTo>
                      <a:pt x="5715000" y="736600"/>
                      <a:pt x="5715000" y="736600"/>
                      <a:pt x="5702300" y="723900"/>
                    </a:cubicBezTo>
                    <a:lnTo>
                      <a:pt x="5359400" y="469900"/>
                    </a:lnTo>
                    <a:cubicBezTo>
                      <a:pt x="5334000" y="457200"/>
                      <a:pt x="5346700" y="431800"/>
                      <a:pt x="5372100" y="431800"/>
                    </a:cubicBezTo>
                    <a:lnTo>
                      <a:pt x="5803900" y="431800"/>
                    </a:lnTo>
                    <a:cubicBezTo>
                      <a:pt x="5816600" y="431800"/>
                      <a:pt x="5816600" y="431800"/>
                      <a:pt x="5829300" y="419100"/>
                    </a:cubicBezTo>
                    <a:lnTo>
                      <a:pt x="5956300" y="12700"/>
                    </a:lnTo>
                    <a:moveTo>
                      <a:pt x="7289800" y="12700"/>
                    </a:moveTo>
                    <a:cubicBezTo>
                      <a:pt x="7302500" y="0"/>
                      <a:pt x="7327900" y="0"/>
                      <a:pt x="7340600" y="12700"/>
                    </a:cubicBezTo>
                    <a:lnTo>
                      <a:pt x="7467600" y="419100"/>
                    </a:lnTo>
                    <a:cubicBezTo>
                      <a:pt x="7480300" y="431800"/>
                      <a:pt x="7480300" y="431800"/>
                      <a:pt x="7493000" y="431800"/>
                    </a:cubicBezTo>
                    <a:lnTo>
                      <a:pt x="7924800" y="431800"/>
                    </a:lnTo>
                    <a:cubicBezTo>
                      <a:pt x="7950200" y="431800"/>
                      <a:pt x="7962900" y="457200"/>
                      <a:pt x="7937500" y="469900"/>
                    </a:cubicBezTo>
                    <a:lnTo>
                      <a:pt x="7594600" y="723900"/>
                    </a:lnTo>
                    <a:cubicBezTo>
                      <a:pt x="7581900" y="736600"/>
                      <a:pt x="7581900" y="736600"/>
                      <a:pt x="7581900" y="749300"/>
                    </a:cubicBezTo>
                    <a:lnTo>
                      <a:pt x="7708900" y="1155700"/>
                    </a:lnTo>
                    <a:cubicBezTo>
                      <a:pt x="7721600" y="1181100"/>
                      <a:pt x="7696200" y="1193800"/>
                      <a:pt x="7683500" y="1181100"/>
                    </a:cubicBezTo>
                    <a:lnTo>
                      <a:pt x="7327900" y="927100"/>
                    </a:lnTo>
                    <a:cubicBezTo>
                      <a:pt x="7315200" y="927100"/>
                      <a:pt x="7315200" y="927100"/>
                      <a:pt x="7302500" y="927100"/>
                    </a:cubicBezTo>
                    <a:lnTo>
                      <a:pt x="6946900" y="1181100"/>
                    </a:lnTo>
                    <a:cubicBezTo>
                      <a:pt x="6934200" y="1193800"/>
                      <a:pt x="6908800" y="1181100"/>
                      <a:pt x="6921500" y="1155700"/>
                    </a:cubicBezTo>
                    <a:lnTo>
                      <a:pt x="7048500" y="749300"/>
                    </a:lnTo>
                    <a:cubicBezTo>
                      <a:pt x="7048500" y="736600"/>
                      <a:pt x="7048500" y="736600"/>
                      <a:pt x="7035800" y="723900"/>
                    </a:cubicBezTo>
                    <a:lnTo>
                      <a:pt x="6692900" y="469900"/>
                    </a:lnTo>
                    <a:cubicBezTo>
                      <a:pt x="6667500" y="457200"/>
                      <a:pt x="6680200" y="431800"/>
                      <a:pt x="6705600" y="431800"/>
                    </a:cubicBezTo>
                    <a:lnTo>
                      <a:pt x="7137400" y="431800"/>
                    </a:lnTo>
                    <a:cubicBezTo>
                      <a:pt x="7150100" y="431800"/>
                      <a:pt x="7150100" y="431800"/>
                      <a:pt x="7162800" y="419100"/>
                    </a:cubicBezTo>
                    <a:lnTo>
                      <a:pt x="7289800" y="12700"/>
                    </a:lnTo>
                    <a:moveTo>
                      <a:pt x="8623300" y="12700"/>
                    </a:moveTo>
                    <a:cubicBezTo>
                      <a:pt x="8636000" y="0"/>
                      <a:pt x="8661400" y="0"/>
                      <a:pt x="8674100" y="12700"/>
                    </a:cubicBezTo>
                    <a:lnTo>
                      <a:pt x="8801100" y="419100"/>
                    </a:lnTo>
                    <a:cubicBezTo>
                      <a:pt x="8813800" y="431800"/>
                      <a:pt x="8813800" y="431800"/>
                      <a:pt x="8826500" y="431800"/>
                    </a:cubicBezTo>
                    <a:lnTo>
                      <a:pt x="9258300" y="431800"/>
                    </a:lnTo>
                    <a:cubicBezTo>
                      <a:pt x="9283700" y="431800"/>
                      <a:pt x="9296400" y="457200"/>
                      <a:pt x="9271000" y="469900"/>
                    </a:cubicBezTo>
                    <a:lnTo>
                      <a:pt x="8928100" y="723900"/>
                    </a:lnTo>
                    <a:cubicBezTo>
                      <a:pt x="8915400" y="736600"/>
                      <a:pt x="8915400" y="736600"/>
                      <a:pt x="8915400" y="749300"/>
                    </a:cubicBezTo>
                    <a:lnTo>
                      <a:pt x="9042400" y="1155700"/>
                    </a:lnTo>
                    <a:cubicBezTo>
                      <a:pt x="9055100" y="1181100"/>
                      <a:pt x="9029700" y="1193800"/>
                      <a:pt x="9017000" y="1181100"/>
                    </a:cubicBezTo>
                    <a:lnTo>
                      <a:pt x="8661400" y="927100"/>
                    </a:lnTo>
                    <a:cubicBezTo>
                      <a:pt x="8648700" y="927100"/>
                      <a:pt x="8648700" y="927100"/>
                      <a:pt x="8636000" y="927100"/>
                    </a:cubicBezTo>
                    <a:lnTo>
                      <a:pt x="8280400" y="1181100"/>
                    </a:lnTo>
                    <a:cubicBezTo>
                      <a:pt x="8267700" y="1193800"/>
                      <a:pt x="8242300" y="1181100"/>
                      <a:pt x="8255000" y="1155700"/>
                    </a:cubicBezTo>
                    <a:lnTo>
                      <a:pt x="8382000" y="749300"/>
                    </a:lnTo>
                    <a:cubicBezTo>
                      <a:pt x="8382000" y="736600"/>
                      <a:pt x="8382000" y="736600"/>
                      <a:pt x="8369300" y="723900"/>
                    </a:cubicBezTo>
                    <a:lnTo>
                      <a:pt x="8026400" y="469900"/>
                    </a:lnTo>
                    <a:cubicBezTo>
                      <a:pt x="8001000" y="457200"/>
                      <a:pt x="8013700" y="431800"/>
                      <a:pt x="8039100" y="431800"/>
                    </a:cubicBezTo>
                    <a:lnTo>
                      <a:pt x="8470900" y="431800"/>
                    </a:lnTo>
                    <a:cubicBezTo>
                      <a:pt x="8483600" y="431800"/>
                      <a:pt x="8483600" y="431800"/>
                      <a:pt x="8496300" y="419100"/>
                    </a:cubicBezTo>
                    <a:lnTo>
                      <a:pt x="8623300" y="12700"/>
                    </a:lnTo>
                    <a:moveTo>
                      <a:pt x="9956800" y="12700"/>
                    </a:moveTo>
                    <a:cubicBezTo>
                      <a:pt x="9969500" y="0"/>
                      <a:pt x="9994900" y="0"/>
                      <a:pt x="10007600" y="12700"/>
                    </a:cubicBezTo>
                    <a:lnTo>
                      <a:pt x="10134600" y="419100"/>
                    </a:lnTo>
                    <a:cubicBezTo>
                      <a:pt x="10147300" y="431800"/>
                      <a:pt x="10147300" y="431800"/>
                      <a:pt x="10160000" y="431800"/>
                    </a:cubicBezTo>
                    <a:lnTo>
                      <a:pt x="10591800" y="431800"/>
                    </a:lnTo>
                    <a:cubicBezTo>
                      <a:pt x="10617200" y="431800"/>
                      <a:pt x="10629900" y="457200"/>
                      <a:pt x="10604500" y="469900"/>
                    </a:cubicBezTo>
                    <a:lnTo>
                      <a:pt x="10261600" y="723900"/>
                    </a:lnTo>
                    <a:cubicBezTo>
                      <a:pt x="10248900" y="736600"/>
                      <a:pt x="10248900" y="736600"/>
                      <a:pt x="10248900" y="749300"/>
                    </a:cubicBezTo>
                    <a:lnTo>
                      <a:pt x="10375900" y="1155700"/>
                    </a:lnTo>
                    <a:cubicBezTo>
                      <a:pt x="10388600" y="1181100"/>
                      <a:pt x="10363200" y="1193800"/>
                      <a:pt x="10350500" y="1181100"/>
                    </a:cubicBezTo>
                    <a:lnTo>
                      <a:pt x="9994900" y="927100"/>
                    </a:lnTo>
                    <a:cubicBezTo>
                      <a:pt x="9982200" y="927100"/>
                      <a:pt x="9982200" y="927100"/>
                      <a:pt x="9969500" y="927100"/>
                    </a:cubicBezTo>
                    <a:lnTo>
                      <a:pt x="9613900" y="1181100"/>
                    </a:lnTo>
                    <a:cubicBezTo>
                      <a:pt x="9601200" y="1193800"/>
                      <a:pt x="9575800" y="1181100"/>
                      <a:pt x="9588500" y="1155700"/>
                    </a:cubicBezTo>
                    <a:lnTo>
                      <a:pt x="9715500" y="749300"/>
                    </a:lnTo>
                    <a:cubicBezTo>
                      <a:pt x="9715500" y="736600"/>
                      <a:pt x="9715500" y="736600"/>
                      <a:pt x="9702800" y="723900"/>
                    </a:cubicBezTo>
                    <a:lnTo>
                      <a:pt x="9359900" y="469900"/>
                    </a:lnTo>
                    <a:cubicBezTo>
                      <a:pt x="9334500" y="457200"/>
                      <a:pt x="9347200" y="431800"/>
                      <a:pt x="9372600" y="431800"/>
                    </a:cubicBezTo>
                    <a:lnTo>
                      <a:pt x="9804400" y="431800"/>
                    </a:lnTo>
                    <a:cubicBezTo>
                      <a:pt x="9817100" y="431800"/>
                      <a:pt x="9817100" y="431800"/>
                      <a:pt x="9829800" y="419100"/>
                    </a:cubicBezTo>
                    <a:lnTo>
                      <a:pt x="9956800" y="12700"/>
                    </a:lnTo>
                  </a:path>
                </a:pathLst>
              </a:custGeom>
              <a:solidFill>
                <a:srgbClr val="131211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0655300" y="0"/>
                <a:ext cx="2628900" cy="1193800"/>
              </a:xfrm>
              <a:custGeom>
                <a:avLst/>
                <a:gdLst/>
                <a:ahLst/>
                <a:cxnLst/>
                <a:rect r="r" b="b" t="t" l="l"/>
                <a:pathLst>
                  <a:path h="1193800" w="2628900">
                    <a:moveTo>
                      <a:pt x="622300" y="12700"/>
                    </a:moveTo>
                    <a:cubicBezTo>
                      <a:pt x="635000" y="0"/>
                      <a:pt x="660400" y="0"/>
                      <a:pt x="673100" y="12700"/>
                    </a:cubicBezTo>
                    <a:lnTo>
                      <a:pt x="800100" y="419100"/>
                    </a:lnTo>
                    <a:cubicBezTo>
                      <a:pt x="812800" y="431800"/>
                      <a:pt x="812800" y="431800"/>
                      <a:pt x="825500" y="431800"/>
                    </a:cubicBezTo>
                    <a:lnTo>
                      <a:pt x="1257300" y="431800"/>
                    </a:lnTo>
                    <a:cubicBezTo>
                      <a:pt x="1282700" y="431800"/>
                      <a:pt x="1295400" y="457200"/>
                      <a:pt x="1270000" y="469900"/>
                    </a:cubicBezTo>
                    <a:lnTo>
                      <a:pt x="927100" y="723900"/>
                    </a:lnTo>
                    <a:cubicBezTo>
                      <a:pt x="914400" y="736600"/>
                      <a:pt x="914400" y="736600"/>
                      <a:pt x="914400" y="749300"/>
                    </a:cubicBezTo>
                    <a:lnTo>
                      <a:pt x="1041400" y="1155700"/>
                    </a:lnTo>
                    <a:cubicBezTo>
                      <a:pt x="1054100" y="1181100"/>
                      <a:pt x="1028700" y="1193800"/>
                      <a:pt x="1016000" y="1181100"/>
                    </a:cubicBezTo>
                    <a:lnTo>
                      <a:pt x="660400" y="927100"/>
                    </a:lnTo>
                    <a:cubicBezTo>
                      <a:pt x="647700" y="927100"/>
                      <a:pt x="647700" y="927100"/>
                      <a:pt x="635000" y="927100"/>
                    </a:cubicBezTo>
                    <a:lnTo>
                      <a:pt x="279400" y="1181100"/>
                    </a:lnTo>
                    <a:cubicBezTo>
                      <a:pt x="266700" y="1193800"/>
                      <a:pt x="241300" y="1181100"/>
                      <a:pt x="254000" y="1155700"/>
                    </a:cubicBezTo>
                    <a:lnTo>
                      <a:pt x="381000" y="749300"/>
                    </a:lnTo>
                    <a:cubicBezTo>
                      <a:pt x="381000" y="736600"/>
                      <a:pt x="381000" y="736600"/>
                      <a:pt x="368300" y="723900"/>
                    </a:cubicBezTo>
                    <a:lnTo>
                      <a:pt x="25400" y="469900"/>
                    </a:lnTo>
                    <a:cubicBezTo>
                      <a:pt x="0" y="457200"/>
                      <a:pt x="12700" y="431800"/>
                      <a:pt x="38100" y="431800"/>
                    </a:cubicBezTo>
                    <a:lnTo>
                      <a:pt x="469900" y="431800"/>
                    </a:lnTo>
                    <a:cubicBezTo>
                      <a:pt x="482600" y="431800"/>
                      <a:pt x="482600" y="431800"/>
                      <a:pt x="495300" y="419100"/>
                    </a:cubicBezTo>
                    <a:lnTo>
                      <a:pt x="622300" y="12700"/>
                    </a:lnTo>
                    <a:moveTo>
                      <a:pt x="1955800" y="12700"/>
                    </a:moveTo>
                    <a:cubicBezTo>
                      <a:pt x="1968500" y="0"/>
                      <a:pt x="1993900" y="0"/>
                      <a:pt x="2006600" y="12700"/>
                    </a:cubicBezTo>
                    <a:lnTo>
                      <a:pt x="2133600" y="419100"/>
                    </a:lnTo>
                    <a:cubicBezTo>
                      <a:pt x="2146300" y="431800"/>
                      <a:pt x="2146300" y="431800"/>
                      <a:pt x="2159000" y="431800"/>
                    </a:cubicBezTo>
                    <a:lnTo>
                      <a:pt x="2590800" y="431800"/>
                    </a:lnTo>
                    <a:cubicBezTo>
                      <a:pt x="2616200" y="431800"/>
                      <a:pt x="2628900" y="457200"/>
                      <a:pt x="2603500" y="469900"/>
                    </a:cubicBezTo>
                    <a:lnTo>
                      <a:pt x="2260600" y="723900"/>
                    </a:lnTo>
                    <a:cubicBezTo>
                      <a:pt x="2247900" y="736600"/>
                      <a:pt x="2247900" y="736600"/>
                      <a:pt x="2247900" y="749300"/>
                    </a:cubicBezTo>
                    <a:lnTo>
                      <a:pt x="2374900" y="1155700"/>
                    </a:lnTo>
                    <a:cubicBezTo>
                      <a:pt x="2387600" y="1181100"/>
                      <a:pt x="2362200" y="1193800"/>
                      <a:pt x="2349500" y="1181100"/>
                    </a:cubicBezTo>
                    <a:lnTo>
                      <a:pt x="1993900" y="927100"/>
                    </a:lnTo>
                    <a:cubicBezTo>
                      <a:pt x="1981200" y="927100"/>
                      <a:pt x="1981200" y="927100"/>
                      <a:pt x="1968500" y="927100"/>
                    </a:cubicBezTo>
                    <a:lnTo>
                      <a:pt x="1612900" y="1181100"/>
                    </a:lnTo>
                    <a:cubicBezTo>
                      <a:pt x="1600200" y="1193800"/>
                      <a:pt x="1574800" y="1181100"/>
                      <a:pt x="1587500" y="1155700"/>
                    </a:cubicBezTo>
                    <a:lnTo>
                      <a:pt x="1714500" y="749300"/>
                    </a:lnTo>
                    <a:cubicBezTo>
                      <a:pt x="1714500" y="736600"/>
                      <a:pt x="1714500" y="736600"/>
                      <a:pt x="1701800" y="723900"/>
                    </a:cubicBezTo>
                    <a:lnTo>
                      <a:pt x="1358900" y="469900"/>
                    </a:lnTo>
                    <a:cubicBezTo>
                      <a:pt x="1333500" y="457200"/>
                      <a:pt x="1346200" y="431800"/>
                      <a:pt x="1371600" y="431800"/>
                    </a:cubicBezTo>
                    <a:lnTo>
                      <a:pt x="1803400" y="431800"/>
                    </a:lnTo>
                    <a:cubicBezTo>
                      <a:pt x="1816100" y="431800"/>
                      <a:pt x="1816100" y="431800"/>
                      <a:pt x="1828800" y="419100"/>
                    </a:cubicBezTo>
                    <a:lnTo>
                      <a:pt x="1955800" y="12700"/>
                    </a:lnTo>
                  </a:path>
                </a:pathLst>
              </a:custGeom>
              <a:solidFill>
                <a:srgbClr val="B3B5A9"/>
              </a:solidFill>
            </p:spPr>
          </p:sp>
        </p:grpSp>
      </p:grpSp>
      <p:sp>
        <p:nvSpPr>
          <p:cNvPr name="TextBox 13" id="13"/>
          <p:cNvSpPr txBox="true"/>
          <p:nvPr/>
        </p:nvSpPr>
        <p:spPr>
          <a:xfrm rot="0">
            <a:off x="5172916" y="510533"/>
            <a:ext cx="7942168" cy="139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9"/>
              </a:lnSpc>
            </a:pPr>
            <a:r>
              <a:rPr lang="en-US" sz="8224" spc="806">
                <a:solidFill>
                  <a:srgbClr val="FFFFFF"/>
                </a:solidFill>
                <a:latin typeface="Oswald Bold"/>
              </a:rPr>
              <a:t>MATERIALITY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83455" y="4861908"/>
            <a:ext cx="4255022" cy="1947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826"/>
              </a:lnSpc>
              <a:spcBef>
                <a:spcPct val="0"/>
              </a:spcBef>
            </a:pPr>
            <a:r>
              <a:rPr lang="en-US" sz="11468">
                <a:solidFill>
                  <a:srgbClr val="161412"/>
                </a:solidFill>
                <a:latin typeface="Oswald Bold"/>
              </a:rPr>
              <a:t>5.24%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892770"/>
            <a:ext cx="7785386" cy="162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3118" spc="305">
                <a:solidFill>
                  <a:srgbClr val="F5FFF5"/>
                </a:solidFill>
                <a:latin typeface="DM Sans"/>
              </a:rPr>
              <a:t>Total uncorrected misstatements of </a:t>
            </a:r>
            <a:r>
              <a:rPr lang="en-US" sz="3118" spc="305">
                <a:solidFill>
                  <a:srgbClr val="F5FFF5"/>
                </a:solidFill>
                <a:latin typeface="DM Sans Bold"/>
              </a:rPr>
              <a:t>RM115,255.71 </a:t>
            </a:r>
            <a:r>
              <a:rPr lang="en-US" sz="3118" spc="305">
                <a:solidFill>
                  <a:srgbClr val="F5FFF5"/>
                </a:solidFill>
                <a:latin typeface="DM Sans"/>
              </a:rPr>
              <a:t>is below our overall materiality.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65137" y="7105963"/>
            <a:ext cx="7171829" cy="77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6"/>
              </a:lnSpc>
              <a:spcBef>
                <a:spcPct val="0"/>
              </a:spcBef>
            </a:pPr>
            <a:r>
              <a:rPr lang="en-US" sz="2373" spc="47">
                <a:solidFill>
                  <a:srgbClr val="453D34"/>
                </a:solidFill>
                <a:latin typeface="Montserrat Extra-Bold"/>
              </a:rPr>
              <a:t>Percentage of Uncorrected Misstatements </a:t>
            </a:r>
          </a:p>
          <a:p>
            <a:pPr algn="ctr">
              <a:lnSpc>
                <a:spcPts val="3086"/>
              </a:lnSpc>
              <a:spcBef>
                <a:spcPct val="0"/>
              </a:spcBef>
            </a:pPr>
            <a:r>
              <a:rPr lang="en-US" sz="2373" spc="47">
                <a:solidFill>
                  <a:srgbClr val="453D34"/>
                </a:solidFill>
                <a:latin typeface="Montserrat Extra-Bold"/>
              </a:rPr>
              <a:t>to FS Amounts (%)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4428" y="5506033"/>
            <a:ext cx="8219658" cy="162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3286" indent="-336643" lvl="1">
              <a:lnSpc>
                <a:spcPts val="4303"/>
              </a:lnSpc>
              <a:buFont typeface="Arial"/>
              <a:buChar char="•"/>
            </a:pPr>
            <a:r>
              <a:rPr lang="en-US" sz="3118" spc="305">
                <a:solidFill>
                  <a:srgbClr val="F5FFF5"/>
                </a:solidFill>
                <a:latin typeface="DM Sans"/>
              </a:rPr>
              <a:t>Misstatement of EPF</a:t>
            </a:r>
          </a:p>
          <a:p>
            <a:pPr marL="673286" indent="-336643" lvl="1">
              <a:lnSpc>
                <a:spcPts val="4303"/>
              </a:lnSpc>
              <a:buFont typeface="Arial"/>
              <a:buChar char="•"/>
            </a:pPr>
            <a:r>
              <a:rPr lang="en-US" sz="3118" spc="305">
                <a:solidFill>
                  <a:srgbClr val="F5FFF5"/>
                </a:solidFill>
                <a:latin typeface="DM Sans"/>
              </a:rPr>
              <a:t>Unrecognized impairment losses</a:t>
            </a:r>
          </a:p>
          <a:p>
            <a:pPr algn="l" marL="673286" indent="-336643" lvl="1">
              <a:lnSpc>
                <a:spcPts val="4303"/>
              </a:lnSpc>
              <a:buFont typeface="Arial"/>
              <a:buChar char="•"/>
            </a:pPr>
            <a:r>
              <a:rPr lang="en-US" sz="3118" spc="305">
                <a:solidFill>
                  <a:srgbClr val="F5FFF5"/>
                </a:solidFill>
                <a:latin typeface="DM Sans"/>
              </a:rPr>
              <a:t>Cut-off error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90420" y="894269"/>
            <a:ext cx="5768880" cy="189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67"/>
              </a:lnSpc>
            </a:pPr>
            <a:r>
              <a:rPr lang="en-US" sz="1367" spc="273">
                <a:solidFill>
                  <a:srgbClr val="FFFFFF"/>
                </a:solidFill>
                <a:latin typeface="Blacker Sans Text"/>
              </a:rPr>
              <a:t>YOUNG WATER ANDERSON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DAFmDfckTh4</dc:identifier>
  <dcterms:modified xsi:type="dcterms:W3CDTF">2011-08-01T06:04:30Z</dcterms:modified>
  <cp:revision>1</cp:revision>
  <dc:title>ST CITY HOTEL (M) SDN BHD AUDIT REPORT</dc:title>
</cp:coreProperties>
</file>